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02" r:id="rId2"/>
    <p:sldId id="256" r:id="rId3"/>
    <p:sldId id="257" r:id="rId4"/>
    <p:sldId id="304"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80" r:id="rId27"/>
    <p:sldId id="279"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300" r:id="rId46"/>
    <p:sldId id="298" r:id="rId47"/>
    <p:sldId id="299" r:id="rId48"/>
    <p:sldId id="301" r:id="rId4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7" d="100"/>
          <a:sy n="77" d="100"/>
        </p:scale>
        <p:origin x="-2604" y="-82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29.03.2020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29.03.2020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29.03.2020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29.03.2020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29.03.2020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29.03.2020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29.03.2020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29.03.2020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29.03.2020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29.03.2020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29.03.2020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t>29.03.2020</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image" Target="../media/image12.png"/><Relationship Id="rId2" Type="http://schemas.openxmlformats.org/officeDocument/2006/relationships/slide" Target="slide16.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slide" Target="slide22.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29.xml"/><Relationship Id="rId7" Type="http://schemas.openxmlformats.org/officeDocument/2006/relationships/slide" Target="slide3.xml"/><Relationship Id="rId2" Type="http://schemas.openxmlformats.org/officeDocument/2006/relationships/slide" Target="slide27.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3.xml"/><Relationship Id="rId4" Type="http://schemas.openxmlformats.org/officeDocument/2006/relationships/slide" Target="slide31.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23.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25.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4.xml"/><Relationship Id="rId1" Type="http://schemas.openxmlformats.org/officeDocument/2006/relationships/slideLayout" Target="../slideLayouts/slideLayout7.xml"/><Relationship Id="rId5" Type="http://schemas.openxmlformats.org/officeDocument/2006/relationships/slide" Target="slide37.xml"/><Relationship Id="rId4" Type="http://schemas.openxmlformats.org/officeDocument/2006/relationships/slide" Target="slide26.xml"/></Relationships>
</file>

<file path=ppt/slides/_rels/slide3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slide" Target="slide26.xml"/></Relationships>
</file>

<file path=ppt/slides/_rels/slide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9.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1.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32.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40.xml"/><Relationship Id="rId7" Type="http://schemas.openxmlformats.org/officeDocument/2006/relationships/slide" Target="slide3.xml"/><Relationship Id="rId2"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46.xml"/><Relationship Id="rId5" Type="http://schemas.openxmlformats.org/officeDocument/2006/relationships/slide" Target="slide44.xml"/><Relationship Id="rId4" Type="http://schemas.openxmlformats.org/officeDocument/2006/relationships/slide" Target="slide42.xml"/></Relationships>
</file>

<file path=ppt/slides/_rels/slide38.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34.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5.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3.xml"/><Relationship Id="rId2" Type="http://schemas.openxmlformats.org/officeDocument/2006/relationships/slide" Target="slide5.xml"/><Relationship Id="rId1" Type="http://schemas.openxmlformats.org/officeDocument/2006/relationships/slideLayout" Target="../slideLayouts/slideLayout7.xml"/><Relationship Id="rId6" Type="http://schemas.openxmlformats.org/officeDocument/2006/relationships/slide" Target="slide13.xml"/><Relationship Id="rId5" Type="http://schemas.openxmlformats.org/officeDocument/2006/relationships/slide" Target="slide11.xml"/><Relationship Id="rId4" Type="http://schemas.openxmlformats.org/officeDocument/2006/relationships/slide" Target="slide9.xml"/></Relationships>
</file>

<file path=ppt/slides/_rels/slide40.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36.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2.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38.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9.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40.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42.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3.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16632"/>
            <a:ext cx="8784976" cy="6186309"/>
          </a:xfrm>
          <a:prstGeom prst="rect">
            <a:avLst/>
          </a:prstGeom>
          <a:noFill/>
        </p:spPr>
        <p:txBody>
          <a:bodyPr wrap="square" rtlCol="0">
            <a:spAutoFit/>
          </a:bodyPr>
          <a:lstStyle/>
          <a:p>
            <a:pPr algn="ctr"/>
            <a:endParaRPr lang="ru-RU" dirty="0" smtClean="0"/>
          </a:p>
          <a:p>
            <a:pPr algn="ctr"/>
            <a:r>
              <a:rPr lang="ru-RU" sz="2000" b="1" dirty="0" smtClean="0"/>
              <a:t>Муниципальное бюджетное учреждение культуры </a:t>
            </a:r>
          </a:p>
          <a:p>
            <a:pPr algn="ctr"/>
            <a:r>
              <a:rPr lang="ru-RU" sz="2000" b="1" dirty="0"/>
              <a:t>м</a:t>
            </a:r>
            <a:r>
              <a:rPr lang="ru-RU" sz="2000" b="1" dirty="0" smtClean="0"/>
              <a:t>униципального образования Павловский район</a:t>
            </a:r>
          </a:p>
          <a:p>
            <a:pPr algn="ctr"/>
            <a:r>
              <a:rPr lang="ru-RU" sz="2000" b="1" dirty="0" smtClean="0"/>
              <a:t>«Межпоселенческая библиотека»</a:t>
            </a:r>
          </a:p>
          <a:p>
            <a:pPr algn="ctr"/>
            <a:endParaRPr lang="ru-RU" sz="2000" b="1" dirty="0"/>
          </a:p>
          <a:p>
            <a:pPr algn="ctr"/>
            <a:endParaRPr lang="ru-RU" sz="2000" b="1" dirty="0" smtClean="0"/>
          </a:p>
          <a:p>
            <a:pPr algn="ctr"/>
            <a:endParaRPr lang="ru-RU" sz="2000" b="1" dirty="0" smtClean="0"/>
          </a:p>
          <a:p>
            <a:pPr algn="ctr"/>
            <a:r>
              <a:rPr lang="ru-RU" sz="4000" b="1" dirty="0" smtClean="0">
                <a:solidFill>
                  <a:schemeClr val="tx2"/>
                </a:solidFill>
              </a:rPr>
              <a:t> «Дамские штучки» </a:t>
            </a:r>
          </a:p>
          <a:p>
            <a:pPr algn="ctr"/>
            <a:r>
              <a:rPr lang="ru-RU" sz="2000" b="1" dirty="0"/>
              <a:t>интерактивная презентация</a:t>
            </a:r>
          </a:p>
          <a:p>
            <a:pPr algn="ctr"/>
            <a:endParaRPr lang="ru-RU" sz="2000" b="1" dirty="0" smtClean="0"/>
          </a:p>
          <a:p>
            <a:pPr algn="ct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a:p>
            <a:pPr algn="ctr"/>
            <a:endParaRPr lang="ru-RU" sz="2000" b="1" dirty="0" smtClean="0"/>
          </a:p>
          <a:p>
            <a:pPr algn="ctr"/>
            <a:r>
              <a:rPr lang="ru-RU" sz="2000" b="1" dirty="0"/>
              <a:t>с</a:t>
            </a:r>
            <a:r>
              <a:rPr lang="ru-RU" sz="2000" b="1" dirty="0" smtClean="0"/>
              <a:t>т. Павловская,</a:t>
            </a:r>
          </a:p>
          <a:p>
            <a:pPr algn="ctr"/>
            <a:r>
              <a:rPr lang="ru-RU" sz="2000" b="1" dirty="0" smtClean="0"/>
              <a:t>2020 г.</a:t>
            </a:r>
            <a:endParaRPr lang="ru-RU" sz="2000" b="1" dirty="0"/>
          </a:p>
          <a:p>
            <a:pPr algn="ctr"/>
            <a:endParaRPr lang="ru-RU" dirty="0" smtClean="0"/>
          </a:p>
        </p:txBody>
      </p:sp>
    </p:spTree>
    <p:extLst>
      <p:ext uri="{BB962C8B-B14F-4D97-AF65-F5344CB8AC3E}">
        <p14:creationId xmlns:p14="http://schemas.microsoft.com/office/powerpoint/2010/main" val="41390846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055371" cy="400110"/>
          </a:xfrm>
          <a:prstGeom prst="rect">
            <a:avLst/>
          </a:prstGeom>
        </p:spPr>
        <p:txBody>
          <a:bodyPr wrap="none">
            <a:spAutoFit/>
          </a:bodyPr>
          <a:lstStyle/>
          <a:p>
            <a:r>
              <a:rPr lang="ru-RU" sz="2000" b="1" dirty="0">
                <a:solidFill>
                  <a:schemeClr val="tx2"/>
                </a:solidFill>
              </a:rPr>
              <a:t>Сектор «Духи»</a:t>
            </a:r>
          </a:p>
        </p:txBody>
      </p:sp>
      <p:sp>
        <p:nvSpPr>
          <p:cNvPr id="3" name="Прямоугольник 2"/>
          <p:cNvSpPr/>
          <p:nvPr/>
        </p:nvSpPr>
        <p:spPr>
          <a:xfrm>
            <a:off x="6804248" y="332656"/>
            <a:ext cx="319318" cy="400110"/>
          </a:xfrm>
          <a:prstGeom prst="rect">
            <a:avLst/>
          </a:prstGeom>
        </p:spPr>
        <p:txBody>
          <a:bodyPr wrap="none">
            <a:spAutoFit/>
          </a:bodyPr>
          <a:lstStyle/>
          <a:p>
            <a:r>
              <a:rPr lang="ru-RU" sz="2000" dirty="0" smtClean="0">
                <a:solidFill>
                  <a:schemeClr val="tx2"/>
                </a:solidFill>
              </a:rPr>
              <a:t>3</a:t>
            </a:r>
            <a:endParaRPr lang="ru-RU" sz="2000" dirty="0">
              <a:solidFill>
                <a:schemeClr val="tx2"/>
              </a:solidFill>
            </a:endParaRPr>
          </a:p>
        </p:txBody>
      </p:sp>
      <p:sp>
        <p:nvSpPr>
          <p:cNvPr id="4" name="Прямоугольник 3"/>
          <p:cNvSpPr/>
          <p:nvPr/>
        </p:nvSpPr>
        <p:spPr>
          <a:xfrm>
            <a:off x="467544" y="1074509"/>
            <a:ext cx="8136904" cy="646331"/>
          </a:xfrm>
          <a:prstGeom prst="rect">
            <a:avLst/>
          </a:prstGeom>
        </p:spPr>
        <p:txBody>
          <a:bodyPr wrap="square">
            <a:spAutoFit/>
          </a:bodyPr>
          <a:lstStyle/>
          <a:p>
            <a:pPr algn="ctr"/>
            <a:r>
              <a:rPr lang="ru-RU" b="1" dirty="0"/>
              <a:t>Рыцари во время крестовых походов доставляли флакончики духов из восточных </a:t>
            </a:r>
            <a:r>
              <a:rPr lang="ru-RU" b="1" dirty="0" smtClean="0"/>
              <a:t>стран</a:t>
            </a:r>
            <a:endParaRPr lang="ru-RU" b="1" dirty="0"/>
          </a:p>
        </p:txBody>
      </p:sp>
      <p:pic>
        <p:nvPicPr>
          <p:cNvPr id="6146" name="Picture 2" descr="C:\Users\User\Desktop\дамские штучки\рыцари.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2303" y="1802624"/>
            <a:ext cx="5119395" cy="480610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3853" y="5746420"/>
            <a:ext cx="1679835" cy="900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30798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055371" cy="400110"/>
          </a:xfrm>
          <a:prstGeom prst="rect">
            <a:avLst/>
          </a:prstGeom>
        </p:spPr>
        <p:txBody>
          <a:bodyPr wrap="none">
            <a:spAutoFit/>
          </a:bodyPr>
          <a:lstStyle/>
          <a:p>
            <a:r>
              <a:rPr lang="ru-RU" sz="2000" b="1" dirty="0">
                <a:solidFill>
                  <a:schemeClr val="tx2"/>
                </a:solidFill>
              </a:rPr>
              <a:t>Сектор «Духи»</a:t>
            </a: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a:solidFill>
                  <a:schemeClr val="tx2"/>
                </a:solidFill>
              </a:rPr>
              <a:t>4</a:t>
            </a:r>
          </a:p>
        </p:txBody>
      </p:sp>
      <p:sp>
        <p:nvSpPr>
          <p:cNvPr id="4" name="Прямоугольник 3"/>
          <p:cNvSpPr/>
          <p:nvPr/>
        </p:nvSpPr>
        <p:spPr>
          <a:xfrm>
            <a:off x="467544" y="1074509"/>
            <a:ext cx="8136904" cy="1477328"/>
          </a:xfrm>
          <a:prstGeom prst="rect">
            <a:avLst/>
          </a:prstGeom>
        </p:spPr>
        <p:txBody>
          <a:bodyPr wrap="square">
            <a:spAutoFit/>
          </a:bodyPr>
          <a:lstStyle/>
          <a:p>
            <a:pPr algn="just"/>
            <a:r>
              <a:rPr lang="ru-RU" dirty="0"/>
              <a:t>Начиная с 12 века этот итальянский город – главная парфюмерная столица Европы.  Он прославился многочисленными костюмированными балами и когда-то являлся центром торговли пряностями с Востока. Вспомните его название. Подсказка: основной вид транспорта здесь – гондолы.</a:t>
            </a:r>
          </a:p>
        </p:txBody>
      </p:sp>
      <p:pic>
        <p:nvPicPr>
          <p:cNvPr id="7170" name="Picture 2" descr="C:\Users\User\Desktop\дамские штучки\парфюмерия.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7941" y="2727045"/>
            <a:ext cx="5788118" cy="3858746"/>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910" y="5877272"/>
            <a:ext cx="1561031" cy="83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44264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026517" cy="400110"/>
          </a:xfrm>
          <a:prstGeom prst="rect">
            <a:avLst/>
          </a:prstGeom>
        </p:spPr>
        <p:txBody>
          <a:bodyPr wrap="none">
            <a:spAutoFit/>
          </a:bodyPr>
          <a:lstStyle/>
          <a:p>
            <a:r>
              <a:rPr lang="ru-RU" sz="2000" b="1" dirty="0">
                <a:solidFill>
                  <a:schemeClr val="tx2"/>
                </a:solidFill>
              </a:rPr>
              <a:t>Сектор «Духи</a:t>
            </a:r>
            <a:r>
              <a:rPr lang="ru-RU" dirty="0"/>
              <a:t>»</a:t>
            </a: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a:solidFill>
                  <a:schemeClr val="tx2"/>
                </a:solidFill>
              </a:rPr>
              <a:t>4</a:t>
            </a:r>
          </a:p>
        </p:txBody>
      </p:sp>
      <p:sp>
        <p:nvSpPr>
          <p:cNvPr id="4" name="Прямоугольник 3"/>
          <p:cNvSpPr/>
          <p:nvPr/>
        </p:nvSpPr>
        <p:spPr>
          <a:xfrm>
            <a:off x="467544" y="1074509"/>
            <a:ext cx="8136904" cy="369332"/>
          </a:xfrm>
          <a:prstGeom prst="rect">
            <a:avLst/>
          </a:prstGeom>
        </p:spPr>
        <p:txBody>
          <a:bodyPr wrap="square">
            <a:spAutoFit/>
          </a:bodyPr>
          <a:lstStyle/>
          <a:p>
            <a:pPr algn="ctr"/>
            <a:r>
              <a:rPr lang="ru-RU" b="1" dirty="0" smtClean="0"/>
              <a:t>Венеция</a:t>
            </a:r>
            <a:endParaRPr lang="ru-RU" b="1" dirty="0"/>
          </a:p>
        </p:txBody>
      </p:sp>
      <p:pic>
        <p:nvPicPr>
          <p:cNvPr id="8194" name="Picture 2" descr="C:\Users\User\Desktop\дамские штучки\венеция.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7563" y="1887289"/>
            <a:ext cx="5548875" cy="4161656"/>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59" y="5680867"/>
            <a:ext cx="1778119" cy="953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88742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055371" cy="400110"/>
          </a:xfrm>
          <a:prstGeom prst="rect">
            <a:avLst/>
          </a:prstGeom>
        </p:spPr>
        <p:txBody>
          <a:bodyPr wrap="none">
            <a:spAutoFit/>
          </a:bodyPr>
          <a:lstStyle/>
          <a:p>
            <a:r>
              <a:rPr lang="ru-RU" sz="2000" b="1" dirty="0">
                <a:solidFill>
                  <a:schemeClr val="tx2"/>
                </a:solidFill>
              </a:rPr>
              <a:t>Сектор «Духи»</a:t>
            </a: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5</a:t>
            </a:r>
            <a:endParaRPr lang="ru-RU" sz="2000" b="1" dirty="0">
              <a:solidFill>
                <a:schemeClr val="tx2"/>
              </a:solidFill>
            </a:endParaRPr>
          </a:p>
        </p:txBody>
      </p:sp>
      <p:sp>
        <p:nvSpPr>
          <p:cNvPr id="4" name="Прямоугольник 3"/>
          <p:cNvSpPr/>
          <p:nvPr/>
        </p:nvSpPr>
        <p:spPr>
          <a:xfrm>
            <a:off x="467544" y="836712"/>
            <a:ext cx="8136904" cy="2308324"/>
          </a:xfrm>
          <a:prstGeom prst="rect">
            <a:avLst/>
          </a:prstGeom>
        </p:spPr>
        <p:txBody>
          <a:bodyPr wrap="square">
            <a:spAutoFit/>
          </a:bodyPr>
          <a:lstStyle/>
          <a:p>
            <a:pPr algn="just"/>
            <a:r>
              <a:rPr lang="ru-RU" dirty="0"/>
              <a:t>В конце 19 века в Москве открылась парфюмерная фабрика, принадлежащая французу Анри Брокару. Этот уроженец Лиона был не только талантливым создателем духов, но и настоящим </a:t>
            </a:r>
            <a:r>
              <a:rPr lang="ru-RU" dirty="0" smtClean="0"/>
              <a:t>виртуозом </a:t>
            </a:r>
            <a:r>
              <a:rPr lang="ru-RU" dirty="0"/>
              <a:t>торговли. В открывшемся первом русском универмаге, расположенном на Красной площади, у Брокара был целый отдел, где бил фонтан одеколона, а посетители с восхищением разглядывали композиции из бумажных цветов, источающих нежный аромат. Как сегодня называется этот магазин? </a:t>
            </a:r>
          </a:p>
        </p:txBody>
      </p:sp>
      <p:pic>
        <p:nvPicPr>
          <p:cNvPr id="9218" name="Picture 2" descr="C:\Users\User\Desktop\дамские штучки\брокар.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8245" y="3284984"/>
            <a:ext cx="5267511" cy="3384376"/>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281" y="5858480"/>
            <a:ext cx="1715269" cy="919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52763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055371" cy="400110"/>
          </a:xfrm>
          <a:prstGeom prst="rect">
            <a:avLst/>
          </a:prstGeom>
        </p:spPr>
        <p:txBody>
          <a:bodyPr wrap="none">
            <a:spAutoFit/>
          </a:bodyPr>
          <a:lstStyle/>
          <a:p>
            <a:r>
              <a:rPr lang="ru-RU" sz="2000" b="1" dirty="0">
                <a:solidFill>
                  <a:schemeClr val="tx2"/>
                </a:solidFill>
              </a:rPr>
              <a:t>Сектор «Духи»</a:t>
            </a: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5</a:t>
            </a:r>
            <a:endParaRPr lang="ru-RU" sz="2000" b="1" dirty="0">
              <a:solidFill>
                <a:schemeClr val="tx2"/>
              </a:solidFill>
            </a:endParaRPr>
          </a:p>
        </p:txBody>
      </p:sp>
      <p:sp>
        <p:nvSpPr>
          <p:cNvPr id="4" name="Прямоугольник 3"/>
          <p:cNvSpPr/>
          <p:nvPr/>
        </p:nvSpPr>
        <p:spPr>
          <a:xfrm>
            <a:off x="467544" y="1074509"/>
            <a:ext cx="8136904" cy="369332"/>
          </a:xfrm>
          <a:prstGeom prst="rect">
            <a:avLst/>
          </a:prstGeom>
        </p:spPr>
        <p:txBody>
          <a:bodyPr wrap="square">
            <a:spAutoFit/>
          </a:bodyPr>
          <a:lstStyle/>
          <a:p>
            <a:pPr algn="ctr"/>
            <a:r>
              <a:rPr lang="ru-RU" b="1" dirty="0"/>
              <a:t>Государственный универсальный магазин или ГУМ</a:t>
            </a:r>
          </a:p>
        </p:txBody>
      </p:sp>
      <p:pic>
        <p:nvPicPr>
          <p:cNvPr id="10242" name="Picture 2" descr="C:\Users\User\Desktop\дамские штучки\гум.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8617" y="1844824"/>
            <a:ext cx="5726766" cy="4295074"/>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027" y="5887640"/>
            <a:ext cx="1534741" cy="822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47604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188640"/>
            <a:ext cx="8712968" cy="1508105"/>
          </a:xfrm>
          <a:prstGeom prst="rect">
            <a:avLst/>
          </a:prstGeom>
        </p:spPr>
        <p:txBody>
          <a:bodyPr wrap="square">
            <a:spAutoFit/>
          </a:bodyPr>
          <a:lstStyle/>
          <a:p>
            <a:r>
              <a:rPr lang="ru-RU" sz="2000" b="1" dirty="0" smtClean="0">
                <a:solidFill>
                  <a:schemeClr val="tx2"/>
                </a:solidFill>
              </a:rPr>
              <a:t>Сектор «Женское платье»</a:t>
            </a:r>
          </a:p>
          <a:p>
            <a:endParaRPr lang="ru-RU" dirty="0" smtClean="0"/>
          </a:p>
          <a:p>
            <a:pPr algn="just"/>
            <a:r>
              <a:rPr lang="ru-RU" dirty="0" smtClean="0"/>
              <a:t>Сейчас </a:t>
            </a:r>
            <a:r>
              <a:rPr lang="ru-RU" dirty="0"/>
              <a:t>существует огромное количество видов и фасонов платьев – мини, макси, приталенные, свободные, с узкой юбкой, с плиссированной и так далее… Этот популярный вид может поведать много интересного.</a:t>
            </a:r>
            <a:endParaRPr lang="ru-RU" dirty="0" smtClean="0"/>
          </a:p>
        </p:txBody>
      </p:sp>
      <p:graphicFrame>
        <p:nvGraphicFramePr>
          <p:cNvPr id="3" name="Таблица 2"/>
          <p:cNvGraphicFramePr>
            <a:graphicFrameLocks noGrp="1"/>
          </p:cNvGraphicFramePr>
          <p:nvPr>
            <p:extLst>
              <p:ext uri="{D42A27DB-BD31-4B8C-83A1-F6EECF244321}">
                <p14:modId xmlns:p14="http://schemas.microsoft.com/office/powerpoint/2010/main" val="2742004766"/>
              </p:ext>
            </p:extLst>
          </p:nvPr>
        </p:nvGraphicFramePr>
        <p:xfrm>
          <a:off x="1524000" y="2636912"/>
          <a:ext cx="6096000" cy="1005840"/>
        </p:xfrm>
        <a:graphic>
          <a:graphicData uri="http://schemas.openxmlformats.org/drawingml/2006/table">
            <a:tbl>
              <a:tblPr firstRow="1" bandRow="1">
                <a:tableStyleId>{5C22544A-7EE6-4342-B048-85BDC9FD1C3A}</a:tableStyleId>
              </a:tblPr>
              <a:tblGrid>
                <a:gridCol w="1219200"/>
                <a:gridCol w="1219200"/>
                <a:gridCol w="1219200"/>
                <a:gridCol w="1219200"/>
                <a:gridCol w="1219200"/>
              </a:tblGrid>
              <a:tr h="370840">
                <a:tc>
                  <a:txBody>
                    <a:bodyPr/>
                    <a:lstStyle/>
                    <a:p>
                      <a:pPr algn="ctr"/>
                      <a:r>
                        <a:rPr lang="ru-RU" sz="6000" dirty="0" smtClean="0">
                          <a:hlinkClick r:id="rId2" action="ppaction://hlinksldjump"/>
                        </a:rPr>
                        <a:t>1</a:t>
                      </a:r>
                      <a:endParaRPr lang="ru-RU" sz="6000" dirty="0"/>
                    </a:p>
                  </a:txBody>
                  <a:tcPr/>
                </a:tc>
                <a:tc>
                  <a:txBody>
                    <a:bodyPr/>
                    <a:lstStyle/>
                    <a:p>
                      <a:pPr algn="ctr"/>
                      <a:r>
                        <a:rPr lang="ru-RU" sz="6000" dirty="0" smtClean="0">
                          <a:hlinkClick r:id="rId3" action="ppaction://hlinksldjump"/>
                        </a:rPr>
                        <a:t>2</a:t>
                      </a:r>
                      <a:endParaRPr lang="ru-RU" sz="6000" dirty="0"/>
                    </a:p>
                  </a:txBody>
                  <a:tcPr/>
                </a:tc>
                <a:tc>
                  <a:txBody>
                    <a:bodyPr/>
                    <a:lstStyle/>
                    <a:p>
                      <a:pPr algn="ctr"/>
                      <a:r>
                        <a:rPr lang="ru-RU" sz="6000" dirty="0" smtClean="0">
                          <a:hlinkClick r:id="rId4" action="ppaction://hlinksldjump"/>
                        </a:rPr>
                        <a:t>3</a:t>
                      </a:r>
                      <a:endParaRPr lang="ru-RU" sz="6000" dirty="0"/>
                    </a:p>
                  </a:txBody>
                  <a:tcPr/>
                </a:tc>
                <a:tc>
                  <a:txBody>
                    <a:bodyPr/>
                    <a:lstStyle/>
                    <a:p>
                      <a:pPr algn="ctr"/>
                      <a:r>
                        <a:rPr lang="ru-RU" sz="6000" dirty="0" smtClean="0">
                          <a:hlinkClick r:id="rId4" action="ppaction://hlinksldjump"/>
                        </a:rPr>
                        <a:t>4</a:t>
                      </a:r>
                      <a:endParaRPr lang="ru-RU" sz="6000" dirty="0"/>
                    </a:p>
                  </a:txBody>
                  <a:tcPr/>
                </a:tc>
                <a:tc>
                  <a:txBody>
                    <a:bodyPr/>
                    <a:lstStyle/>
                    <a:p>
                      <a:pPr algn="ctr"/>
                      <a:r>
                        <a:rPr lang="ru-RU" sz="6000" dirty="0" smtClean="0">
                          <a:hlinkClick r:id="rId5" action="ppaction://hlinksldjump"/>
                        </a:rPr>
                        <a:t>5</a:t>
                      </a:r>
                      <a:endParaRPr lang="ru-RU" sz="6000" dirty="0"/>
                    </a:p>
                  </a:txBody>
                  <a:tcPr/>
                </a:tc>
              </a:tr>
            </a:tbl>
          </a:graphicData>
        </a:graphic>
      </p:graphicFrame>
      <p:pic>
        <p:nvPicPr>
          <p:cNvPr id="44037" name="Picture 5">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9950" y="5697530"/>
            <a:ext cx="1584325"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80630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3466013"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«Женское платье»</a:t>
            </a:r>
            <a:endParaRPr lang="ru-RU" sz="2000" b="1" dirty="0">
              <a:solidFill>
                <a:schemeClr val="tx2"/>
              </a:solidFill>
            </a:endParaRP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1</a:t>
            </a:r>
            <a:endParaRPr lang="ru-RU" sz="2000" b="1" dirty="0">
              <a:solidFill>
                <a:schemeClr val="tx2"/>
              </a:solidFill>
            </a:endParaRPr>
          </a:p>
        </p:txBody>
      </p:sp>
      <p:sp>
        <p:nvSpPr>
          <p:cNvPr id="4" name="Прямоугольник 3"/>
          <p:cNvSpPr/>
          <p:nvPr/>
        </p:nvSpPr>
        <p:spPr>
          <a:xfrm>
            <a:off x="467544" y="1074509"/>
            <a:ext cx="8136904" cy="2031325"/>
          </a:xfrm>
          <a:prstGeom prst="rect">
            <a:avLst/>
          </a:prstGeom>
        </p:spPr>
        <p:txBody>
          <a:bodyPr wrap="square">
            <a:spAutoFit/>
          </a:bodyPr>
          <a:lstStyle/>
          <a:p>
            <a:pPr algn="just"/>
            <a:r>
              <a:rPr lang="ru-RU" dirty="0"/>
              <a:t>В Древнем Египте женщины носили калазирис – своеобразный узкий сарафан, плотно облегавший тело. Он держался на одной или двух бретельках и доходил до лодыжек. Такая одежда была в гардеробе у женщин всех слоев общества, только крестьянки, чтобы было удобно двигаться, делали на своих калазирисах разрезы по бокам. Предположите, наряды какого цвета предпочитали  жены знатных египтян? </a:t>
            </a:r>
          </a:p>
        </p:txBody>
      </p:sp>
      <p:pic>
        <p:nvPicPr>
          <p:cNvPr id="11266" name="Picture 2" descr="C:\Users\User\Desktop\дамские штучки\калазирис.png"/>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1525379" y="2853781"/>
            <a:ext cx="6093243" cy="3797052"/>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23" y="6057776"/>
            <a:ext cx="1492956" cy="800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16556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3466013"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«Женское платье»</a:t>
            </a:r>
            <a:endParaRPr lang="ru-RU" sz="2000" b="1" dirty="0">
              <a:solidFill>
                <a:schemeClr val="tx2"/>
              </a:solidFill>
            </a:endParaRP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1</a:t>
            </a:r>
            <a:endParaRPr lang="ru-RU" sz="2000" b="1" dirty="0">
              <a:solidFill>
                <a:schemeClr val="tx2"/>
              </a:solidFill>
            </a:endParaRPr>
          </a:p>
        </p:txBody>
      </p:sp>
      <p:sp>
        <p:nvSpPr>
          <p:cNvPr id="4" name="Прямоугольник 3"/>
          <p:cNvSpPr/>
          <p:nvPr/>
        </p:nvSpPr>
        <p:spPr>
          <a:xfrm>
            <a:off x="467544" y="1074509"/>
            <a:ext cx="8136904" cy="369332"/>
          </a:xfrm>
          <a:prstGeom prst="rect">
            <a:avLst/>
          </a:prstGeom>
        </p:spPr>
        <p:txBody>
          <a:bodyPr wrap="square">
            <a:spAutoFit/>
          </a:bodyPr>
          <a:lstStyle/>
          <a:p>
            <a:pPr algn="ctr"/>
            <a:r>
              <a:rPr lang="ru-RU" b="1" dirty="0" smtClean="0"/>
              <a:t>Цвет предпочитали красный</a:t>
            </a:r>
            <a:endParaRPr lang="ru-RU" b="1" dirty="0"/>
          </a:p>
        </p:txBody>
      </p:sp>
      <p:pic>
        <p:nvPicPr>
          <p:cNvPr id="12290" name="Picture 2" descr="C:\Users\User\Desktop\дамские штучки\красный калазирис.jpg"/>
          <p:cNvPicPr>
            <a:picLocks noChangeAspect="1" noChangeArrowheads="1"/>
          </p:cNvPicPr>
          <p:nvPr/>
        </p:nvPicPr>
        <p:blipFill rotWithShape="1">
          <a:blip r:embed="rId2">
            <a:extLst>
              <a:ext uri="{28A0092B-C50C-407E-A947-70E740481C1C}">
                <a14:useLocalDpi xmlns:a14="http://schemas.microsoft.com/office/drawing/2010/main" val="0"/>
              </a:ext>
            </a:extLst>
          </a:blip>
          <a:srcRect t="9281" r="74192"/>
          <a:stretch/>
        </p:blipFill>
        <p:spPr bwMode="auto">
          <a:xfrm>
            <a:off x="2464243" y="2204864"/>
            <a:ext cx="1601084" cy="4221088"/>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C:\Users\User\Desktop\дамские штучки\красный калазирис.jpg"/>
          <p:cNvPicPr>
            <a:picLocks noChangeAspect="1" noChangeArrowheads="1"/>
          </p:cNvPicPr>
          <p:nvPr/>
        </p:nvPicPr>
        <p:blipFill rotWithShape="1">
          <a:blip r:embed="rId2">
            <a:extLst>
              <a:ext uri="{28A0092B-C50C-407E-A947-70E740481C1C}">
                <a14:useLocalDpi xmlns:a14="http://schemas.microsoft.com/office/drawing/2010/main" val="0"/>
              </a:ext>
            </a:extLst>
          </a:blip>
          <a:srcRect l="72295" t="13771"/>
          <a:stretch/>
        </p:blipFill>
        <p:spPr bwMode="auto">
          <a:xfrm>
            <a:off x="4065327" y="2207002"/>
            <a:ext cx="1808274" cy="4221088"/>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380" y="5805264"/>
            <a:ext cx="1750765" cy="938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50386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3466013"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«Женское платье»</a:t>
            </a:r>
            <a:endParaRPr lang="ru-RU" sz="2000" b="1" dirty="0">
              <a:solidFill>
                <a:schemeClr val="tx2"/>
              </a:solidFill>
            </a:endParaRP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2</a:t>
            </a:r>
            <a:endParaRPr lang="ru-RU" sz="2000" b="1" dirty="0">
              <a:solidFill>
                <a:schemeClr val="tx2"/>
              </a:solidFill>
            </a:endParaRPr>
          </a:p>
        </p:txBody>
      </p:sp>
      <p:sp>
        <p:nvSpPr>
          <p:cNvPr id="4" name="Прямоугольник 3"/>
          <p:cNvSpPr/>
          <p:nvPr/>
        </p:nvSpPr>
        <p:spPr>
          <a:xfrm>
            <a:off x="467544" y="1074509"/>
            <a:ext cx="8136904" cy="1754326"/>
          </a:xfrm>
          <a:prstGeom prst="rect">
            <a:avLst/>
          </a:prstGeom>
        </p:spPr>
        <p:txBody>
          <a:bodyPr wrap="square">
            <a:spAutoFit/>
          </a:bodyPr>
          <a:lstStyle/>
          <a:p>
            <a:pPr algn="just"/>
            <a:r>
              <a:rPr lang="ru-RU" dirty="0"/>
              <a:t>В 1385 году жена бургундского герцога Жана Бесстрашного ввела в моду новый элемент платья. Но он оказался </a:t>
            </a:r>
            <a:r>
              <a:rPr lang="ru-RU" dirty="0" smtClean="0"/>
              <a:t>не практичным</a:t>
            </a:r>
            <a:r>
              <a:rPr lang="ru-RU" dirty="0"/>
              <a:t>. Появившись однажды на торжественной церемонии в одеянии с таким элементом, эта знатная модница была вынуждена  прибегнуть к помощи – восемь </a:t>
            </a:r>
            <a:r>
              <a:rPr lang="ru-RU" dirty="0" smtClean="0"/>
              <a:t>пажей, которые  </a:t>
            </a:r>
            <a:r>
              <a:rPr lang="ru-RU" dirty="0"/>
              <a:t>сопровождали герцогиню, когда она передвигалась по зале. О какой же новой детали идет речь? </a:t>
            </a:r>
          </a:p>
        </p:txBody>
      </p:sp>
      <p:pic>
        <p:nvPicPr>
          <p:cNvPr id="13314" name="Picture 2" descr="C:\Users\User\Desktop\дамские штучки\маргарита.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8689" y="2924944"/>
            <a:ext cx="2714614" cy="3755858"/>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5799233"/>
            <a:ext cx="1691234" cy="906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9111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3437159"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«Женское платье</a:t>
            </a:r>
            <a:r>
              <a:rPr lang="ru-RU" dirty="0" smtClean="0"/>
              <a:t>»</a:t>
            </a:r>
            <a:endParaRPr lang="ru-RU" dirty="0"/>
          </a:p>
        </p:txBody>
      </p:sp>
      <p:sp>
        <p:nvSpPr>
          <p:cNvPr id="3" name="Прямоугольник 2"/>
          <p:cNvSpPr/>
          <p:nvPr/>
        </p:nvSpPr>
        <p:spPr>
          <a:xfrm>
            <a:off x="6804248" y="332656"/>
            <a:ext cx="319318" cy="400110"/>
          </a:xfrm>
          <a:prstGeom prst="rect">
            <a:avLst/>
          </a:prstGeom>
        </p:spPr>
        <p:txBody>
          <a:bodyPr wrap="none">
            <a:spAutoFit/>
          </a:bodyPr>
          <a:lstStyle/>
          <a:p>
            <a:r>
              <a:rPr lang="ru-RU" sz="2000" dirty="0" smtClean="0">
                <a:solidFill>
                  <a:schemeClr val="tx2"/>
                </a:solidFill>
              </a:rPr>
              <a:t>2</a:t>
            </a:r>
            <a:endParaRPr lang="ru-RU" sz="2000" dirty="0">
              <a:solidFill>
                <a:schemeClr val="tx2"/>
              </a:solidFill>
            </a:endParaRPr>
          </a:p>
        </p:txBody>
      </p:sp>
      <p:sp>
        <p:nvSpPr>
          <p:cNvPr id="4" name="Прямоугольник 3"/>
          <p:cNvSpPr/>
          <p:nvPr/>
        </p:nvSpPr>
        <p:spPr>
          <a:xfrm>
            <a:off x="467544" y="1074509"/>
            <a:ext cx="8136904" cy="646331"/>
          </a:xfrm>
          <a:prstGeom prst="rect">
            <a:avLst/>
          </a:prstGeom>
        </p:spPr>
        <p:txBody>
          <a:bodyPr wrap="square">
            <a:spAutoFit/>
          </a:bodyPr>
          <a:lstStyle/>
          <a:p>
            <a:pPr algn="ctr"/>
            <a:r>
              <a:rPr lang="ru-RU" b="1" dirty="0" smtClean="0"/>
              <a:t>Шлейф оказался очень не практичным элементом в наряде </a:t>
            </a:r>
            <a:r>
              <a:rPr lang="ru-RU" b="1" dirty="0" smtClean="0"/>
              <a:t>герцогини.</a:t>
            </a:r>
            <a:endParaRPr lang="ru-RU" b="1" dirty="0"/>
          </a:p>
        </p:txBody>
      </p:sp>
      <p:pic>
        <p:nvPicPr>
          <p:cNvPr id="14338" name="Picture 2" descr="C:\Users\User\Desktop\дамские штучки\платье со шлейфом.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5172" y="1916832"/>
            <a:ext cx="6685923" cy="4451226"/>
          </a:xfrm>
          <a:prstGeom prst="rect">
            <a:avLst/>
          </a:prstGeom>
          <a:noFill/>
          <a:extLst>
            <a:ext uri="{909E8E84-426E-40DD-AFC4-6F175D3DCCD1}">
              <a14:hiddenFill xmlns:a14="http://schemas.microsoft.com/office/drawing/2010/main">
                <a:solidFill>
                  <a:srgbClr val="FFFFFF"/>
                </a:solidFill>
              </a14:hiddenFill>
            </a:ext>
          </a:extLst>
        </p:spPr>
      </p:pic>
      <p:pic>
        <p:nvPicPr>
          <p:cNvPr id="14339" name="Picture 3">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3456" y="5985706"/>
            <a:ext cx="1426688" cy="764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71401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78420" y="332656"/>
            <a:ext cx="8712968" cy="6186309"/>
          </a:xfrm>
          <a:prstGeom prst="rect">
            <a:avLst/>
          </a:prstGeom>
        </p:spPr>
        <p:txBody>
          <a:bodyPr wrap="square">
            <a:spAutoFit/>
          </a:bodyPr>
          <a:lstStyle/>
          <a:p>
            <a:pPr algn="ctr"/>
            <a:r>
              <a:rPr lang="ru-RU" sz="3200" b="1" dirty="0">
                <a:solidFill>
                  <a:schemeClr val="tx2"/>
                </a:solidFill>
              </a:rPr>
              <a:t> «Дамские штучки» </a:t>
            </a:r>
          </a:p>
          <a:p>
            <a:pPr algn="ctr"/>
            <a:r>
              <a:rPr lang="ru-RU" sz="3200" b="1" dirty="0">
                <a:solidFill>
                  <a:schemeClr val="tx2"/>
                </a:solidFill>
              </a:rPr>
              <a:t>интерактивная презентация</a:t>
            </a:r>
          </a:p>
          <a:p>
            <a:pPr algn="just"/>
            <a:endParaRPr lang="ru-RU" sz="2000" dirty="0" smtClean="0"/>
          </a:p>
          <a:p>
            <a:pPr algn="just"/>
            <a:r>
              <a:rPr lang="ru-RU" sz="2000" dirty="0" smtClean="0"/>
              <a:t>На </a:t>
            </a:r>
            <a:r>
              <a:rPr lang="ru-RU" sz="2000" dirty="0"/>
              <a:t>улице уже весна: ярко светит солнышко и поют птицы. И так хочется поскорее снять теплые куртки и сапожки, и сменить свой гардероб на яркие и нежные платья, и изящные туфельки</a:t>
            </a:r>
            <a:r>
              <a:rPr lang="ru-RU" sz="2000" dirty="0" smtClean="0"/>
              <a:t>.</a:t>
            </a:r>
          </a:p>
          <a:p>
            <a:pPr algn="just"/>
            <a:endParaRPr lang="ru-RU" sz="2000" dirty="0"/>
          </a:p>
          <a:p>
            <a:pPr algn="just"/>
            <a:r>
              <a:rPr lang="ru-RU" sz="2000" dirty="0"/>
              <a:t>Вот и нам захотелось встретить весну новой и весенней </a:t>
            </a:r>
            <a:r>
              <a:rPr lang="ru-RU" sz="2000" dirty="0" smtClean="0"/>
              <a:t>игрой - "</a:t>
            </a:r>
            <a:r>
              <a:rPr lang="ru-RU" sz="2000" dirty="0"/>
              <a:t>Дамские </a:t>
            </a:r>
            <a:r>
              <a:rPr lang="ru-RU" sz="2000" dirty="0" smtClean="0"/>
              <a:t>штучки«.</a:t>
            </a:r>
            <a:r>
              <a:rPr lang="ru-RU" sz="2000" dirty="0"/>
              <a:t> Наша игра предназначена для настоящих модниц. </a:t>
            </a:r>
            <a:endParaRPr lang="ru-RU" sz="2000" dirty="0" smtClean="0"/>
          </a:p>
          <a:p>
            <a:pPr algn="just"/>
            <a:endParaRPr lang="ru-RU" sz="2000" dirty="0" smtClean="0"/>
          </a:p>
          <a:p>
            <a:pPr algn="just"/>
            <a:r>
              <a:rPr lang="ru-RU" sz="2000" dirty="0" smtClean="0"/>
              <a:t>Вам </a:t>
            </a:r>
            <a:r>
              <a:rPr lang="ru-RU" sz="2000" dirty="0"/>
              <a:t>предстоит разгадать секреты известных дамских аксессуаров. Поверьте, даже крохотному флакону духов есть о чем рассказать. </a:t>
            </a:r>
            <a:endParaRPr lang="ru-RU" sz="2000" dirty="0" smtClean="0"/>
          </a:p>
          <a:p>
            <a:pPr algn="just"/>
            <a:endParaRPr lang="ru-RU" sz="2000" dirty="0" smtClean="0"/>
          </a:p>
          <a:p>
            <a:pPr algn="just"/>
            <a:r>
              <a:rPr lang="ru-RU" sz="2000" dirty="0" smtClean="0"/>
              <a:t>Игра содержит 4 сектора. В каждом секторе по 5 вопросов. На каждом слайде имеются условные обозначения, нажимая на которые можно попасть на следующий сектор или вернуться на предыдущий.</a:t>
            </a:r>
          </a:p>
          <a:p>
            <a:pPr algn="just"/>
            <a:endParaRPr lang="ru-RU" sz="2000" dirty="0"/>
          </a:p>
          <a:p>
            <a:pPr algn="ctr"/>
            <a:r>
              <a:rPr lang="ru-RU" sz="3200" b="1" dirty="0" smtClean="0">
                <a:solidFill>
                  <a:schemeClr val="tx2"/>
                </a:solidFill>
              </a:rPr>
              <a:t>Желаем всем успеха!</a:t>
            </a:r>
            <a:endParaRPr lang="ru-RU" sz="3200" b="1" dirty="0">
              <a:solidFill>
                <a:schemeClr val="tx2"/>
              </a:solidFill>
            </a:endParaRPr>
          </a:p>
        </p:txBody>
      </p:sp>
    </p:spTree>
    <p:extLst>
      <p:ext uri="{BB962C8B-B14F-4D97-AF65-F5344CB8AC3E}">
        <p14:creationId xmlns:p14="http://schemas.microsoft.com/office/powerpoint/2010/main" val="3140310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3466013"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«Женское платье»</a:t>
            </a:r>
            <a:endParaRPr lang="ru-RU" sz="2000" b="1" dirty="0">
              <a:solidFill>
                <a:schemeClr val="tx2"/>
              </a:solidFill>
            </a:endParaRP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3</a:t>
            </a:r>
            <a:endParaRPr lang="ru-RU" sz="2000" b="1" dirty="0">
              <a:solidFill>
                <a:schemeClr val="tx2"/>
              </a:solidFill>
            </a:endParaRPr>
          </a:p>
        </p:txBody>
      </p:sp>
      <p:sp>
        <p:nvSpPr>
          <p:cNvPr id="4" name="Прямоугольник 3"/>
          <p:cNvSpPr/>
          <p:nvPr/>
        </p:nvSpPr>
        <p:spPr>
          <a:xfrm>
            <a:off x="467544" y="1074509"/>
            <a:ext cx="8136904" cy="1477328"/>
          </a:xfrm>
          <a:prstGeom prst="rect">
            <a:avLst/>
          </a:prstGeom>
        </p:spPr>
        <p:txBody>
          <a:bodyPr wrap="square">
            <a:spAutoFit/>
          </a:bodyPr>
          <a:lstStyle/>
          <a:p>
            <a:pPr algn="just"/>
            <a:r>
              <a:rPr lang="ru-RU" dirty="0"/>
              <a:t>Во времена правления наполеона Бонапарта во Франции сложился новый стиль – ампир. Он пришелся по душе богатым француженкам, а вскоре распространился по всей Европе. Платья аристократок были свободными, с ниспадающими складками, перехваченными под грудью широкой лентой. Какие древние одеяния напоминали эти наряды? </a:t>
            </a:r>
          </a:p>
        </p:txBody>
      </p:sp>
      <p:pic>
        <p:nvPicPr>
          <p:cNvPr id="15362" name="Picture 2" descr="C:\Users\User\Desktop\дамские штучки\ампир.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08987" y="2551837"/>
            <a:ext cx="2526027" cy="3789040"/>
          </a:xfrm>
          <a:prstGeom prst="rect">
            <a:avLst/>
          </a:prstGeom>
          <a:noFill/>
          <a:extLst>
            <a:ext uri="{909E8E84-426E-40DD-AFC4-6F175D3DCCD1}">
              <a14:hiddenFill xmlns:a14="http://schemas.microsoft.com/office/drawing/2010/main">
                <a:solidFill>
                  <a:srgbClr val="FFFFFF"/>
                </a:solidFill>
              </a14:hiddenFill>
            </a:ext>
          </a:extLst>
        </p:spPr>
      </p:pic>
      <p:pic>
        <p:nvPicPr>
          <p:cNvPr id="15363" name="Picture 3">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9177" y="5836371"/>
            <a:ext cx="1318717" cy="706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16374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3466013"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«Женское платье»</a:t>
            </a:r>
            <a:endParaRPr lang="ru-RU" sz="2000" b="1" dirty="0">
              <a:solidFill>
                <a:schemeClr val="tx2"/>
              </a:solidFill>
            </a:endParaRP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3</a:t>
            </a:r>
            <a:endParaRPr lang="ru-RU" sz="2000" b="1" dirty="0">
              <a:solidFill>
                <a:schemeClr val="tx2"/>
              </a:solidFill>
            </a:endParaRPr>
          </a:p>
        </p:txBody>
      </p:sp>
      <p:sp>
        <p:nvSpPr>
          <p:cNvPr id="4" name="Прямоугольник 3"/>
          <p:cNvSpPr/>
          <p:nvPr/>
        </p:nvSpPr>
        <p:spPr>
          <a:xfrm>
            <a:off x="467544" y="1074509"/>
            <a:ext cx="8136904" cy="369332"/>
          </a:xfrm>
          <a:prstGeom prst="rect">
            <a:avLst/>
          </a:prstGeom>
        </p:spPr>
        <p:txBody>
          <a:bodyPr wrap="square">
            <a:spAutoFit/>
          </a:bodyPr>
          <a:lstStyle/>
          <a:p>
            <a:pPr algn="ctr"/>
            <a:r>
              <a:rPr lang="ru-RU" b="1" dirty="0"/>
              <a:t>Древнегреческие туники</a:t>
            </a:r>
          </a:p>
        </p:txBody>
      </p:sp>
      <p:pic>
        <p:nvPicPr>
          <p:cNvPr id="16386" name="Picture 2" descr="C:\Users\User\Desktop\дамские штучки\туника.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36836" y="3212976"/>
            <a:ext cx="1270329" cy="3107304"/>
          </a:xfrm>
          <a:prstGeom prst="rect">
            <a:avLst/>
          </a:prstGeom>
          <a:noFill/>
          <a:extLst>
            <a:ext uri="{909E8E84-426E-40DD-AFC4-6F175D3DCCD1}">
              <a14:hiddenFill xmlns:a14="http://schemas.microsoft.com/office/drawing/2010/main">
                <a:solidFill>
                  <a:srgbClr val="FFFFFF"/>
                </a:solidFill>
              </a14:hiddenFill>
            </a:ext>
          </a:extLst>
        </p:spPr>
      </p:pic>
      <p:pic>
        <p:nvPicPr>
          <p:cNvPr id="16387"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921" y="5788422"/>
            <a:ext cx="1571373" cy="842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43488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3437159"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«Женское платье</a:t>
            </a:r>
            <a:r>
              <a:rPr lang="ru-RU" dirty="0" smtClean="0"/>
              <a:t>»</a:t>
            </a:r>
            <a:endParaRPr lang="ru-RU" dirty="0"/>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4</a:t>
            </a:r>
            <a:endParaRPr lang="ru-RU" sz="2000" b="1" dirty="0">
              <a:solidFill>
                <a:schemeClr val="tx2"/>
              </a:solidFill>
            </a:endParaRPr>
          </a:p>
        </p:txBody>
      </p:sp>
      <p:sp>
        <p:nvSpPr>
          <p:cNvPr id="4" name="Прямоугольник 3"/>
          <p:cNvSpPr/>
          <p:nvPr/>
        </p:nvSpPr>
        <p:spPr>
          <a:xfrm>
            <a:off x="467544" y="1074509"/>
            <a:ext cx="8136904" cy="1200329"/>
          </a:xfrm>
          <a:prstGeom prst="rect">
            <a:avLst/>
          </a:prstGeom>
        </p:spPr>
        <p:txBody>
          <a:bodyPr wrap="square">
            <a:spAutoFit/>
          </a:bodyPr>
          <a:lstStyle/>
          <a:p>
            <a:pPr algn="just"/>
            <a:r>
              <a:rPr lang="ru-RU" dirty="0"/>
              <a:t>В старину экономные англичанки предпочитали одежду темных, немарких цветов: серого или коричневого. А вот зеленый они не любили. Считалось, что надев платье такого цвета, женщина обрекает себя на несчастья. Как вы думаете, почему? </a:t>
            </a:r>
          </a:p>
        </p:txBody>
      </p:sp>
      <p:pic>
        <p:nvPicPr>
          <p:cNvPr id="17410" name="Picture 2" descr="C:\Users\User\Desktop\дамские штучки\зеленое платье.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66381" y="2542542"/>
            <a:ext cx="2811238" cy="4007247"/>
          </a:xfrm>
          <a:prstGeom prst="rect">
            <a:avLst/>
          </a:prstGeom>
          <a:noFill/>
          <a:extLst>
            <a:ext uri="{909E8E84-426E-40DD-AFC4-6F175D3DCCD1}">
              <a14:hiddenFill xmlns:a14="http://schemas.microsoft.com/office/drawing/2010/main">
                <a:solidFill>
                  <a:srgbClr val="FFFFFF"/>
                </a:solidFill>
              </a14:hiddenFill>
            </a:ext>
          </a:extLst>
        </p:spPr>
      </p:pic>
      <p:pic>
        <p:nvPicPr>
          <p:cNvPr id="17411"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427" y="5854228"/>
            <a:ext cx="1534741" cy="822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57693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3437159"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«Женское платье»</a:t>
            </a:r>
            <a:endParaRPr lang="ru-RU" sz="2000" b="1" dirty="0">
              <a:solidFill>
                <a:schemeClr val="tx2"/>
              </a:solidFill>
            </a:endParaRP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4</a:t>
            </a:r>
            <a:endParaRPr lang="ru-RU" sz="2000" b="1" dirty="0">
              <a:solidFill>
                <a:schemeClr val="tx2"/>
              </a:solidFill>
            </a:endParaRPr>
          </a:p>
        </p:txBody>
      </p:sp>
      <p:sp>
        <p:nvSpPr>
          <p:cNvPr id="4" name="Прямоугольник 3"/>
          <p:cNvSpPr/>
          <p:nvPr/>
        </p:nvSpPr>
        <p:spPr>
          <a:xfrm>
            <a:off x="467544" y="1074509"/>
            <a:ext cx="8136904" cy="923330"/>
          </a:xfrm>
          <a:prstGeom prst="rect">
            <a:avLst/>
          </a:prstGeom>
        </p:spPr>
        <p:txBody>
          <a:bodyPr wrap="square">
            <a:spAutoFit/>
          </a:bodyPr>
          <a:lstStyle/>
          <a:p>
            <a:pPr algn="ctr"/>
            <a:r>
              <a:rPr lang="ru-RU" b="1" dirty="0"/>
              <a:t>По легенде, зеленые оттенки предпочитают мифические персонажи – эльфы. И эти создания не потерпят, если люди будут использовать их любимые </a:t>
            </a:r>
            <a:r>
              <a:rPr lang="ru-RU" b="1" dirty="0" smtClean="0"/>
              <a:t>цвета.</a:t>
            </a:r>
            <a:endParaRPr lang="ru-RU" b="1" dirty="0"/>
          </a:p>
        </p:txBody>
      </p:sp>
      <p:pic>
        <p:nvPicPr>
          <p:cNvPr id="18434" name="Picture 2" descr="C:\Users\User\Desktop\дамские штучки\эльфийка.jpg"/>
          <p:cNvPicPr>
            <a:picLocks noChangeAspect="1" noChangeArrowheads="1"/>
          </p:cNvPicPr>
          <p:nvPr/>
        </p:nvPicPr>
        <p:blipFill rotWithShape="1">
          <a:blip r:embed="rId2">
            <a:extLst>
              <a:ext uri="{28A0092B-C50C-407E-A947-70E740481C1C}">
                <a14:useLocalDpi xmlns:a14="http://schemas.microsoft.com/office/drawing/2010/main" val="0"/>
              </a:ext>
            </a:extLst>
          </a:blip>
          <a:srcRect l="12500" r="12500"/>
          <a:stretch/>
        </p:blipFill>
        <p:spPr bwMode="auto">
          <a:xfrm>
            <a:off x="2382011" y="2852936"/>
            <a:ext cx="4379979" cy="3284984"/>
          </a:xfrm>
          <a:prstGeom prst="rect">
            <a:avLst/>
          </a:prstGeom>
          <a:noFill/>
          <a:extLst>
            <a:ext uri="{909E8E84-426E-40DD-AFC4-6F175D3DCCD1}">
              <a14:hiddenFill xmlns:a14="http://schemas.microsoft.com/office/drawing/2010/main">
                <a:solidFill>
                  <a:srgbClr val="FFFFFF"/>
                </a:solidFill>
              </a14:hiddenFill>
            </a:ext>
          </a:extLst>
        </p:spPr>
      </p:pic>
      <p:pic>
        <p:nvPicPr>
          <p:cNvPr id="18435"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8008" y="5731803"/>
            <a:ext cx="1632833" cy="875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82156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3466013"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«Женское платье»</a:t>
            </a:r>
            <a:endParaRPr lang="ru-RU" sz="2000" b="1" dirty="0">
              <a:solidFill>
                <a:schemeClr val="tx2"/>
              </a:solidFill>
            </a:endParaRP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a:solidFill>
                  <a:schemeClr val="tx2"/>
                </a:solidFill>
              </a:rPr>
              <a:t>5</a:t>
            </a:r>
          </a:p>
        </p:txBody>
      </p:sp>
      <p:sp>
        <p:nvSpPr>
          <p:cNvPr id="4" name="Прямоугольник 3"/>
          <p:cNvSpPr/>
          <p:nvPr/>
        </p:nvSpPr>
        <p:spPr>
          <a:xfrm>
            <a:off x="467544" y="836712"/>
            <a:ext cx="8136904" cy="2862322"/>
          </a:xfrm>
          <a:prstGeom prst="rect">
            <a:avLst/>
          </a:prstGeom>
        </p:spPr>
        <p:txBody>
          <a:bodyPr wrap="square">
            <a:spAutoFit/>
          </a:bodyPr>
          <a:lstStyle/>
          <a:p>
            <a:pPr algn="just"/>
            <a:r>
              <a:rPr lang="ru-RU" dirty="0"/>
              <a:t>В начале 18 века в Европе появилась необычная конструкция – панье. Это специальный каркас из ивовых прутьев, стальных полос или проволоки, пластин китового уса, крепившийся на талии к корсету. В Германии и России такие каркасы называли фижмами. Благодаря им платье при ходьбе колебалось,  и юбка открывала изящную дамскую туфельку на каблуке. Выглядело это очень женственно. Вскоре появились более плотные конструкции, на которые натягивалась ткань юбки. Они стали такими широкими, что аристократам пришлось вносить изменения в интерьеры домов и конструкцию карет. Что же приходилось менять для удобства дам? </a:t>
            </a:r>
          </a:p>
        </p:txBody>
      </p:sp>
      <p:pic>
        <p:nvPicPr>
          <p:cNvPr id="19458" name="Picture 2" descr="C:\Users\User\Desktop\дамские штучки\панье.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5586" y="3645024"/>
            <a:ext cx="3572829" cy="2980594"/>
          </a:xfrm>
          <a:prstGeom prst="rect">
            <a:avLst/>
          </a:prstGeom>
          <a:noFill/>
          <a:extLst>
            <a:ext uri="{909E8E84-426E-40DD-AFC4-6F175D3DCCD1}">
              <a14:hiddenFill xmlns:a14="http://schemas.microsoft.com/office/drawing/2010/main">
                <a:solidFill>
                  <a:srgbClr val="FFFFFF"/>
                </a:solidFill>
              </a14:hiddenFill>
            </a:ext>
          </a:extLst>
        </p:spPr>
      </p:pic>
      <p:pic>
        <p:nvPicPr>
          <p:cNvPr id="19459"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3" y="5648393"/>
            <a:ext cx="1822773" cy="977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69188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3437159"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«Женское платье</a:t>
            </a:r>
            <a:r>
              <a:rPr lang="ru-RU" dirty="0" smtClean="0"/>
              <a:t>»</a:t>
            </a:r>
            <a:endParaRPr lang="ru-RU" dirty="0"/>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a:solidFill>
                  <a:schemeClr val="tx2"/>
                </a:solidFill>
              </a:rPr>
              <a:t>5</a:t>
            </a:r>
          </a:p>
        </p:txBody>
      </p:sp>
      <p:sp>
        <p:nvSpPr>
          <p:cNvPr id="4" name="Прямоугольник 3"/>
          <p:cNvSpPr/>
          <p:nvPr/>
        </p:nvSpPr>
        <p:spPr>
          <a:xfrm>
            <a:off x="467544" y="836712"/>
            <a:ext cx="8136904" cy="646331"/>
          </a:xfrm>
          <a:prstGeom prst="rect">
            <a:avLst/>
          </a:prstGeom>
        </p:spPr>
        <p:txBody>
          <a:bodyPr wrap="square">
            <a:spAutoFit/>
          </a:bodyPr>
          <a:lstStyle/>
          <a:p>
            <a:pPr algn="ctr"/>
            <a:r>
              <a:rPr lang="ru-RU" b="1" dirty="0"/>
              <a:t>Чтобы женщины в широких юбках легко проходили в комнаты и садились в кареты,  пришлось увеличить ширину </a:t>
            </a:r>
            <a:r>
              <a:rPr lang="ru-RU" b="1" dirty="0" smtClean="0"/>
              <a:t>дверей.</a:t>
            </a:r>
            <a:endParaRPr lang="ru-RU" b="1" dirty="0"/>
          </a:p>
        </p:txBody>
      </p:sp>
      <p:pic>
        <p:nvPicPr>
          <p:cNvPr id="20482" name="Picture 2" descr="C:\Users\User\Desktop\дамские штучки\проем.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7228" y="1772816"/>
            <a:ext cx="6689544" cy="4448547"/>
          </a:xfrm>
          <a:prstGeom prst="rect">
            <a:avLst/>
          </a:prstGeom>
          <a:noFill/>
          <a:extLst>
            <a:ext uri="{909E8E84-426E-40DD-AFC4-6F175D3DCCD1}">
              <a14:hiddenFill xmlns:a14="http://schemas.microsoft.com/office/drawing/2010/main">
                <a:solidFill>
                  <a:srgbClr val="FFFFFF"/>
                </a:solidFill>
              </a14:hiddenFill>
            </a:ext>
          </a:extLst>
        </p:spPr>
      </p:pic>
      <p:pic>
        <p:nvPicPr>
          <p:cNvPr id="20483" name="Picture 3">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6039698"/>
            <a:ext cx="1427237" cy="764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85285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188640"/>
            <a:ext cx="8712968" cy="1508105"/>
          </a:xfrm>
          <a:prstGeom prst="rect">
            <a:avLst/>
          </a:prstGeom>
        </p:spPr>
        <p:txBody>
          <a:bodyPr wrap="square">
            <a:spAutoFit/>
          </a:bodyPr>
          <a:lstStyle/>
          <a:p>
            <a:r>
              <a:rPr lang="ru-RU" sz="2000" b="1" dirty="0" smtClean="0">
                <a:solidFill>
                  <a:schemeClr val="tx2"/>
                </a:solidFill>
              </a:rPr>
              <a:t>Сектор «Шляпа»</a:t>
            </a:r>
          </a:p>
          <a:p>
            <a:endParaRPr lang="ru-RU" dirty="0" smtClean="0"/>
          </a:p>
          <a:p>
            <a:pPr algn="just"/>
            <a:r>
              <a:rPr lang="ru-RU" dirty="0"/>
              <a:t>К сожалению, современные девушки редко носят шляпки. А зря! Это очень красивый и элегантный аксессуар. Раньше без него нельзя было показаться на улице, это считалось неприличным. </a:t>
            </a:r>
            <a:endParaRPr lang="ru-RU" dirty="0" smtClean="0"/>
          </a:p>
        </p:txBody>
      </p:sp>
      <p:graphicFrame>
        <p:nvGraphicFramePr>
          <p:cNvPr id="3" name="Таблица 2"/>
          <p:cNvGraphicFramePr>
            <a:graphicFrameLocks noGrp="1"/>
          </p:cNvGraphicFramePr>
          <p:nvPr>
            <p:extLst>
              <p:ext uri="{D42A27DB-BD31-4B8C-83A1-F6EECF244321}">
                <p14:modId xmlns:p14="http://schemas.microsoft.com/office/powerpoint/2010/main" val="3152597606"/>
              </p:ext>
            </p:extLst>
          </p:nvPr>
        </p:nvGraphicFramePr>
        <p:xfrm>
          <a:off x="1331640" y="2636912"/>
          <a:ext cx="6096000" cy="1005840"/>
        </p:xfrm>
        <a:graphic>
          <a:graphicData uri="http://schemas.openxmlformats.org/drawingml/2006/table">
            <a:tbl>
              <a:tblPr firstRow="1" bandRow="1">
                <a:tableStyleId>{5C22544A-7EE6-4342-B048-85BDC9FD1C3A}</a:tableStyleId>
              </a:tblPr>
              <a:tblGrid>
                <a:gridCol w="1219200"/>
                <a:gridCol w="1219200"/>
                <a:gridCol w="1219200"/>
                <a:gridCol w="1219200"/>
                <a:gridCol w="1219200"/>
              </a:tblGrid>
              <a:tr h="370840">
                <a:tc>
                  <a:txBody>
                    <a:bodyPr/>
                    <a:lstStyle/>
                    <a:p>
                      <a:pPr algn="ctr"/>
                      <a:r>
                        <a:rPr lang="ru-RU" sz="6000" dirty="0" smtClean="0">
                          <a:hlinkClick r:id="rId2" action="ppaction://hlinksldjump"/>
                        </a:rPr>
                        <a:t>1</a:t>
                      </a:r>
                      <a:endParaRPr lang="ru-RU" sz="6000" dirty="0"/>
                    </a:p>
                  </a:txBody>
                  <a:tcPr/>
                </a:tc>
                <a:tc>
                  <a:txBody>
                    <a:bodyPr/>
                    <a:lstStyle/>
                    <a:p>
                      <a:pPr algn="ctr"/>
                      <a:r>
                        <a:rPr lang="ru-RU" sz="6000" dirty="0" smtClean="0">
                          <a:hlinkClick r:id="rId3" action="ppaction://hlinksldjump"/>
                        </a:rPr>
                        <a:t>2</a:t>
                      </a:r>
                      <a:endParaRPr lang="ru-RU" sz="6000" dirty="0"/>
                    </a:p>
                  </a:txBody>
                  <a:tcPr/>
                </a:tc>
                <a:tc>
                  <a:txBody>
                    <a:bodyPr/>
                    <a:lstStyle/>
                    <a:p>
                      <a:pPr algn="ctr"/>
                      <a:r>
                        <a:rPr lang="ru-RU" sz="6000" dirty="0" smtClean="0">
                          <a:hlinkClick r:id="rId4" action="ppaction://hlinksldjump"/>
                        </a:rPr>
                        <a:t>3</a:t>
                      </a:r>
                      <a:endParaRPr lang="ru-RU" sz="6000" dirty="0"/>
                    </a:p>
                  </a:txBody>
                  <a:tcPr/>
                </a:tc>
                <a:tc>
                  <a:txBody>
                    <a:bodyPr/>
                    <a:lstStyle/>
                    <a:p>
                      <a:pPr algn="ctr"/>
                      <a:r>
                        <a:rPr lang="ru-RU" sz="6000" dirty="0" smtClean="0">
                          <a:hlinkClick r:id="rId5" action="ppaction://hlinksldjump"/>
                        </a:rPr>
                        <a:t>4</a:t>
                      </a:r>
                      <a:endParaRPr lang="ru-RU" sz="6000" dirty="0"/>
                    </a:p>
                  </a:txBody>
                  <a:tcPr/>
                </a:tc>
                <a:tc>
                  <a:txBody>
                    <a:bodyPr/>
                    <a:lstStyle/>
                    <a:p>
                      <a:pPr algn="ctr"/>
                      <a:r>
                        <a:rPr lang="ru-RU" sz="6000" dirty="0" smtClean="0">
                          <a:hlinkClick r:id="rId6" action="ppaction://hlinksldjump"/>
                        </a:rPr>
                        <a:t>5</a:t>
                      </a:r>
                      <a:endParaRPr lang="ru-RU" sz="6000" dirty="0"/>
                    </a:p>
                  </a:txBody>
                  <a:tcPr/>
                </a:tc>
              </a:tr>
            </a:tbl>
          </a:graphicData>
        </a:graphic>
      </p:graphicFrame>
      <p:pic>
        <p:nvPicPr>
          <p:cNvPr id="21507" name="Picture 3">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9552" y="5617509"/>
            <a:ext cx="1592698" cy="853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25422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252540"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«Шляпа»</a:t>
            </a:r>
            <a:endParaRPr lang="ru-RU" sz="2000" b="1" dirty="0">
              <a:solidFill>
                <a:schemeClr val="tx2"/>
              </a:solidFill>
            </a:endParaRP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1</a:t>
            </a:r>
            <a:endParaRPr lang="ru-RU" sz="2000" b="1" dirty="0">
              <a:solidFill>
                <a:schemeClr val="tx2"/>
              </a:solidFill>
            </a:endParaRPr>
          </a:p>
        </p:txBody>
      </p:sp>
      <p:sp>
        <p:nvSpPr>
          <p:cNvPr id="4" name="Прямоугольник 3"/>
          <p:cNvSpPr/>
          <p:nvPr/>
        </p:nvSpPr>
        <p:spPr>
          <a:xfrm>
            <a:off x="467544" y="836712"/>
            <a:ext cx="8136904" cy="1754326"/>
          </a:xfrm>
          <a:prstGeom prst="rect">
            <a:avLst/>
          </a:prstGeom>
        </p:spPr>
        <p:txBody>
          <a:bodyPr wrap="square">
            <a:spAutoFit/>
          </a:bodyPr>
          <a:lstStyle/>
          <a:p>
            <a:pPr algn="just"/>
            <a:r>
              <a:rPr lang="ru-RU" dirty="0"/>
              <a:t>Далеко не всегда шляпы использовались по назначению. В древнем Китае, например, этот элемент гардероба, однажды участвовал в шпионаже. Во времена, когда секрет производства шелка держался в тайне, китайская принцесса отправилась к своему жениху за границу в изящной шляпке из живых цветов, она спрятала туда,  то, без чего производство шелка просто невозможно. Что же находилось в шляпке? </a:t>
            </a:r>
          </a:p>
        </p:txBody>
      </p:sp>
      <p:pic>
        <p:nvPicPr>
          <p:cNvPr id="22530" name="Picture 2" descr="C:\Users\User\Desktop\дамские штучки\шляпа.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43200" y="2591038"/>
            <a:ext cx="3657600" cy="3660775"/>
          </a:xfrm>
          <a:prstGeom prst="rect">
            <a:avLst/>
          </a:prstGeom>
          <a:noFill/>
          <a:extLst>
            <a:ext uri="{909E8E84-426E-40DD-AFC4-6F175D3DCCD1}">
              <a14:hiddenFill xmlns:a14="http://schemas.microsoft.com/office/drawing/2010/main">
                <a:solidFill>
                  <a:srgbClr val="FFFFFF"/>
                </a:solidFill>
              </a14:hiddenFill>
            </a:ext>
          </a:extLst>
        </p:spPr>
      </p:pic>
      <p:pic>
        <p:nvPicPr>
          <p:cNvPr id="22531" name="Picture 3">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544" y="5815129"/>
            <a:ext cx="1358348" cy="7280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46182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252540"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«Шляпа»</a:t>
            </a:r>
            <a:endParaRPr lang="ru-RU" sz="2000" b="1" dirty="0">
              <a:solidFill>
                <a:schemeClr val="tx2"/>
              </a:solidFill>
            </a:endParaRP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1</a:t>
            </a:r>
            <a:endParaRPr lang="ru-RU" sz="2000" b="1" dirty="0">
              <a:solidFill>
                <a:schemeClr val="tx2"/>
              </a:solidFill>
            </a:endParaRPr>
          </a:p>
        </p:txBody>
      </p:sp>
      <p:sp>
        <p:nvSpPr>
          <p:cNvPr id="4" name="Прямоугольник 3"/>
          <p:cNvSpPr/>
          <p:nvPr/>
        </p:nvSpPr>
        <p:spPr>
          <a:xfrm>
            <a:off x="467544" y="836712"/>
            <a:ext cx="8136904" cy="369332"/>
          </a:xfrm>
          <a:prstGeom prst="rect">
            <a:avLst/>
          </a:prstGeom>
        </p:spPr>
        <p:txBody>
          <a:bodyPr wrap="square">
            <a:spAutoFit/>
          </a:bodyPr>
          <a:lstStyle/>
          <a:p>
            <a:pPr algn="ctr"/>
            <a:r>
              <a:rPr lang="ru-RU" b="1" dirty="0" smtClean="0"/>
              <a:t>Гусеницы шелкопряда</a:t>
            </a:r>
            <a:endParaRPr lang="ru-RU" b="1" dirty="0"/>
          </a:p>
        </p:txBody>
      </p:sp>
      <p:pic>
        <p:nvPicPr>
          <p:cNvPr id="23554" name="Picture 2" descr="C:\Users\User\Desktop\дамские штучки\шелкопряд.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530" y="1988840"/>
            <a:ext cx="5174940" cy="3449960"/>
          </a:xfrm>
          <a:prstGeom prst="rect">
            <a:avLst/>
          </a:prstGeom>
          <a:noFill/>
          <a:extLst>
            <a:ext uri="{909E8E84-426E-40DD-AFC4-6F175D3DCCD1}">
              <a14:hiddenFill xmlns:a14="http://schemas.microsoft.com/office/drawing/2010/main">
                <a:solidFill>
                  <a:srgbClr val="FFFFFF"/>
                </a:solidFill>
              </a14:hiddenFill>
            </a:ext>
          </a:extLst>
        </p:spPr>
      </p:pic>
      <p:pic>
        <p:nvPicPr>
          <p:cNvPr id="23555" name="Picture 3">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352" y="5877272"/>
            <a:ext cx="1244576" cy="667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61699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252540"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«Шляпа»</a:t>
            </a:r>
            <a:endParaRPr lang="ru-RU" sz="2000" b="1" dirty="0">
              <a:solidFill>
                <a:schemeClr val="tx2"/>
              </a:solidFill>
            </a:endParaRP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2</a:t>
            </a:r>
            <a:endParaRPr lang="ru-RU" sz="2000" b="1" dirty="0">
              <a:solidFill>
                <a:schemeClr val="tx2"/>
              </a:solidFill>
            </a:endParaRPr>
          </a:p>
        </p:txBody>
      </p:sp>
      <p:sp>
        <p:nvSpPr>
          <p:cNvPr id="4" name="Прямоугольник 3"/>
          <p:cNvSpPr/>
          <p:nvPr/>
        </p:nvSpPr>
        <p:spPr>
          <a:xfrm>
            <a:off x="467544" y="836712"/>
            <a:ext cx="8136904" cy="2308324"/>
          </a:xfrm>
          <a:prstGeom prst="rect">
            <a:avLst/>
          </a:prstGeom>
        </p:spPr>
        <p:txBody>
          <a:bodyPr wrap="square">
            <a:spAutoFit/>
          </a:bodyPr>
          <a:lstStyle/>
          <a:p>
            <a:pPr algn="just"/>
            <a:r>
              <a:rPr lang="ru-RU" dirty="0"/>
              <a:t>В конце 14 века в Бургундии в моду вошел эннен – высокий колпак с вуалью на каркасе и проволоки. Церковь такой головной убор не одобрила, называя «дьявольским».  Но аристократки все равно стали носить его, особенно после того, как увидели эннен на королеве Франции, законодательнице мод Изабелле Баварской. Такой колпак надевали на макушку, демонстрируя высокий лоб, считавшийся признаком ума. А что делали средневековые дамы, чтобы лоб казался выше? </a:t>
            </a:r>
          </a:p>
        </p:txBody>
      </p:sp>
      <p:pic>
        <p:nvPicPr>
          <p:cNvPr id="24578" name="Picture 2" descr="C:\Users\User\Desktop\дамские штучки\энен.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4181" y="3068960"/>
            <a:ext cx="2255639" cy="3429000"/>
          </a:xfrm>
          <a:prstGeom prst="rect">
            <a:avLst/>
          </a:prstGeom>
          <a:noFill/>
          <a:extLst>
            <a:ext uri="{909E8E84-426E-40DD-AFC4-6F175D3DCCD1}">
              <a14:hiddenFill xmlns:a14="http://schemas.microsoft.com/office/drawing/2010/main">
                <a:solidFill>
                  <a:srgbClr val="FFFFFF"/>
                </a:solidFill>
              </a14:hiddenFill>
            </a:ext>
          </a:extLst>
        </p:spPr>
      </p:pic>
      <p:pic>
        <p:nvPicPr>
          <p:cNvPr id="24579"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5565767"/>
            <a:ext cx="1779957" cy="95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52462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Таблица 7"/>
          <p:cNvGraphicFramePr>
            <a:graphicFrameLocks noGrp="1"/>
          </p:cNvGraphicFramePr>
          <p:nvPr>
            <p:extLst>
              <p:ext uri="{D42A27DB-BD31-4B8C-83A1-F6EECF244321}">
                <p14:modId xmlns:p14="http://schemas.microsoft.com/office/powerpoint/2010/main" val="2794420799"/>
              </p:ext>
            </p:extLst>
          </p:nvPr>
        </p:nvGraphicFramePr>
        <p:xfrm>
          <a:off x="179512" y="1412776"/>
          <a:ext cx="8640960" cy="1188720"/>
        </p:xfrm>
        <a:graphic>
          <a:graphicData uri="http://schemas.openxmlformats.org/drawingml/2006/table">
            <a:tbl>
              <a:tblPr firstRow="1" bandRow="1">
                <a:tableStyleId>{5C22544A-7EE6-4342-B048-85BDC9FD1C3A}</a:tableStyleId>
              </a:tblPr>
              <a:tblGrid>
                <a:gridCol w="2160240"/>
                <a:gridCol w="2160240"/>
                <a:gridCol w="2160240"/>
                <a:gridCol w="2160240"/>
              </a:tblGrid>
              <a:tr h="370840">
                <a:tc>
                  <a:txBody>
                    <a:bodyPr/>
                    <a:lstStyle/>
                    <a:p>
                      <a:pPr algn="ctr"/>
                      <a:r>
                        <a:rPr lang="ru-RU" sz="3600" b="0" dirty="0" smtClean="0">
                          <a:hlinkClick r:id="rId2" action="ppaction://hlinksldjump"/>
                        </a:rPr>
                        <a:t>Духи</a:t>
                      </a:r>
                      <a:endParaRPr lang="ru-RU" sz="3600" b="0" dirty="0"/>
                    </a:p>
                  </a:txBody>
                  <a:tcPr/>
                </a:tc>
                <a:tc>
                  <a:txBody>
                    <a:bodyPr/>
                    <a:lstStyle/>
                    <a:p>
                      <a:pPr algn="ctr"/>
                      <a:r>
                        <a:rPr lang="ru-RU" sz="3600" b="0" dirty="0" smtClean="0">
                          <a:hlinkClick r:id="rId3" action="ppaction://hlinksldjump"/>
                        </a:rPr>
                        <a:t>Женское платье</a:t>
                      </a:r>
                      <a:endParaRPr lang="ru-RU" sz="3600" b="0" dirty="0"/>
                    </a:p>
                  </a:txBody>
                  <a:tcPr/>
                </a:tc>
                <a:tc>
                  <a:txBody>
                    <a:bodyPr/>
                    <a:lstStyle/>
                    <a:p>
                      <a:pPr algn="ctr"/>
                      <a:r>
                        <a:rPr lang="ru-RU" sz="3600" b="0" dirty="0" smtClean="0">
                          <a:hlinkClick r:id="rId4" action="ppaction://hlinksldjump"/>
                        </a:rPr>
                        <a:t>Шляпа</a:t>
                      </a:r>
                      <a:endParaRPr lang="ru-RU" sz="3600" b="0" dirty="0"/>
                    </a:p>
                  </a:txBody>
                  <a:tcPr/>
                </a:tc>
                <a:tc>
                  <a:txBody>
                    <a:bodyPr/>
                    <a:lstStyle/>
                    <a:p>
                      <a:pPr algn="ctr"/>
                      <a:r>
                        <a:rPr lang="ru-RU" sz="3600" b="0" dirty="0" smtClean="0">
                          <a:hlinkClick r:id="rId5" action="ppaction://hlinksldjump"/>
                        </a:rPr>
                        <a:t>Сумка</a:t>
                      </a:r>
                      <a:endParaRPr lang="ru-RU" sz="3600" b="0" dirty="0"/>
                    </a:p>
                  </a:txBody>
                  <a:tcPr/>
                </a:tc>
              </a:tr>
            </a:tbl>
          </a:graphicData>
        </a:graphic>
      </p:graphicFrame>
    </p:spTree>
    <p:extLst>
      <p:ext uri="{BB962C8B-B14F-4D97-AF65-F5344CB8AC3E}">
        <p14:creationId xmlns:p14="http://schemas.microsoft.com/office/powerpoint/2010/main" val="18344690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252540"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«Шляпа»</a:t>
            </a:r>
            <a:endParaRPr lang="ru-RU" sz="2000" b="1" dirty="0">
              <a:solidFill>
                <a:schemeClr val="tx2"/>
              </a:solidFill>
            </a:endParaRP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2</a:t>
            </a:r>
            <a:endParaRPr lang="ru-RU" sz="2000" b="1" dirty="0">
              <a:solidFill>
                <a:schemeClr val="tx2"/>
              </a:solidFill>
            </a:endParaRPr>
          </a:p>
        </p:txBody>
      </p:sp>
      <p:sp>
        <p:nvSpPr>
          <p:cNvPr id="4" name="Прямоугольник 3"/>
          <p:cNvSpPr/>
          <p:nvPr/>
        </p:nvSpPr>
        <p:spPr>
          <a:xfrm>
            <a:off x="467544" y="836712"/>
            <a:ext cx="8136904" cy="646331"/>
          </a:xfrm>
          <a:prstGeom prst="rect">
            <a:avLst/>
          </a:prstGeom>
        </p:spPr>
        <p:txBody>
          <a:bodyPr wrap="square">
            <a:spAutoFit/>
          </a:bodyPr>
          <a:lstStyle/>
          <a:p>
            <a:pPr algn="ctr"/>
            <a:r>
              <a:rPr lang="ru-RU" b="1" dirty="0" smtClean="0"/>
              <a:t>Выбривали волосы</a:t>
            </a:r>
          </a:p>
          <a:p>
            <a:endParaRPr lang="ru-RU" dirty="0"/>
          </a:p>
        </p:txBody>
      </p:sp>
      <p:pic>
        <p:nvPicPr>
          <p:cNvPr id="25602" name="Picture 2" descr="C:\Users\User\Desktop\дамские штучки\девушка с выбритым лбом.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2569" y="1483043"/>
            <a:ext cx="2838862" cy="4813722"/>
          </a:xfrm>
          <a:prstGeom prst="rect">
            <a:avLst/>
          </a:prstGeom>
          <a:noFill/>
          <a:extLst>
            <a:ext uri="{909E8E84-426E-40DD-AFC4-6F175D3DCCD1}">
              <a14:hiddenFill xmlns:a14="http://schemas.microsoft.com/office/drawing/2010/main">
                <a:solidFill>
                  <a:srgbClr val="FFFFFF"/>
                </a:solidFill>
              </a14:hiddenFill>
            </a:ext>
          </a:extLst>
        </p:spPr>
      </p:pic>
      <p:pic>
        <p:nvPicPr>
          <p:cNvPr id="25603"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156" y="5731034"/>
            <a:ext cx="1635941" cy="876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36895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252540"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«Шляпа»</a:t>
            </a:r>
            <a:endParaRPr lang="ru-RU" sz="2000" b="1" dirty="0">
              <a:solidFill>
                <a:schemeClr val="tx2"/>
              </a:solidFill>
            </a:endParaRP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3</a:t>
            </a:r>
            <a:endParaRPr lang="ru-RU" sz="2000" b="1" dirty="0">
              <a:solidFill>
                <a:schemeClr val="tx2"/>
              </a:solidFill>
            </a:endParaRPr>
          </a:p>
        </p:txBody>
      </p:sp>
      <p:sp>
        <p:nvSpPr>
          <p:cNvPr id="4" name="Прямоугольник 3"/>
          <p:cNvSpPr/>
          <p:nvPr/>
        </p:nvSpPr>
        <p:spPr>
          <a:xfrm>
            <a:off x="467544" y="836712"/>
            <a:ext cx="8136904" cy="1477328"/>
          </a:xfrm>
          <a:prstGeom prst="rect">
            <a:avLst/>
          </a:prstGeom>
        </p:spPr>
        <p:txBody>
          <a:bodyPr wrap="square">
            <a:spAutoFit/>
          </a:bodyPr>
          <a:lstStyle/>
          <a:p>
            <a:pPr algn="just"/>
            <a:r>
              <a:rPr lang="ru-RU" b="1" dirty="0"/>
              <a:t>Много столетий подряд казахские женщины носили саукеле – войлочные шляпы, украшенные серебром, кораллами и жемчугом. Их высота достигала 70 сантиметров. Ценились такие головные уборы очень дорого. Как вы думаете, что являлось мерилом стоимости саукеле? </a:t>
            </a:r>
          </a:p>
        </p:txBody>
      </p:sp>
      <p:pic>
        <p:nvPicPr>
          <p:cNvPr id="26626" name="Picture 2" descr="C:\Users\User\Desktop\дамские штучки\саукеле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79712" y="2673265"/>
            <a:ext cx="2638112" cy="3793798"/>
          </a:xfrm>
          <a:prstGeom prst="rect">
            <a:avLst/>
          </a:prstGeom>
          <a:noFill/>
          <a:extLst>
            <a:ext uri="{909E8E84-426E-40DD-AFC4-6F175D3DCCD1}">
              <a14:hiddenFill xmlns:a14="http://schemas.microsoft.com/office/drawing/2010/main">
                <a:solidFill>
                  <a:srgbClr val="FFFFFF"/>
                </a:solidFill>
              </a14:hiddenFill>
            </a:ext>
          </a:extLst>
        </p:spPr>
      </p:pic>
      <p:pic>
        <p:nvPicPr>
          <p:cNvPr id="26627" name="Picture 3" descr="C:\Users\User\Desktop\дамские штучки\саукеле.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2670535"/>
            <a:ext cx="3026495" cy="3783118"/>
          </a:xfrm>
          <a:prstGeom prst="rect">
            <a:avLst/>
          </a:prstGeom>
          <a:noFill/>
          <a:extLst>
            <a:ext uri="{909E8E84-426E-40DD-AFC4-6F175D3DCCD1}">
              <a14:hiddenFill xmlns:a14="http://schemas.microsoft.com/office/drawing/2010/main">
                <a:solidFill>
                  <a:srgbClr val="FFFFFF"/>
                </a:solidFill>
              </a14:hiddenFill>
            </a:ext>
          </a:extLst>
        </p:spPr>
      </p:pic>
      <p:pic>
        <p:nvPicPr>
          <p:cNvPr id="26628" name="Picture 4">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1520" y="6081734"/>
            <a:ext cx="1347909" cy="722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61167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252540"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«Шляпа»</a:t>
            </a:r>
            <a:endParaRPr lang="ru-RU" sz="2000" b="1" dirty="0">
              <a:solidFill>
                <a:schemeClr val="tx2"/>
              </a:solidFill>
            </a:endParaRP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3</a:t>
            </a:r>
            <a:endParaRPr lang="ru-RU" sz="2000" b="1" dirty="0">
              <a:solidFill>
                <a:schemeClr val="tx2"/>
              </a:solidFill>
            </a:endParaRPr>
          </a:p>
        </p:txBody>
      </p:sp>
      <p:sp>
        <p:nvSpPr>
          <p:cNvPr id="4" name="Прямоугольник 3"/>
          <p:cNvSpPr/>
          <p:nvPr/>
        </p:nvSpPr>
        <p:spPr>
          <a:xfrm>
            <a:off x="467544" y="836712"/>
            <a:ext cx="8136904" cy="646331"/>
          </a:xfrm>
          <a:prstGeom prst="rect">
            <a:avLst/>
          </a:prstGeom>
        </p:spPr>
        <p:txBody>
          <a:bodyPr wrap="square">
            <a:spAutoFit/>
          </a:bodyPr>
          <a:lstStyle/>
          <a:p>
            <a:pPr algn="ctr"/>
            <a:r>
              <a:rPr lang="ru-RU" b="1" dirty="0"/>
              <a:t>Лошади. За один такой головной убор могли запросить более сотни лошадей</a:t>
            </a:r>
          </a:p>
        </p:txBody>
      </p:sp>
      <p:pic>
        <p:nvPicPr>
          <p:cNvPr id="27650" name="Picture 2" descr="C:\Users\User\Desktop\дамские штучки\лошади.jpg"/>
          <p:cNvPicPr>
            <a:picLocks noChangeAspect="1" noChangeArrowheads="1"/>
          </p:cNvPicPr>
          <p:nvPr/>
        </p:nvPicPr>
        <p:blipFill rotWithShape="1">
          <a:blip r:embed="rId2">
            <a:extLst>
              <a:ext uri="{28A0092B-C50C-407E-A947-70E740481C1C}">
                <a14:useLocalDpi xmlns:a14="http://schemas.microsoft.com/office/drawing/2010/main" val="0"/>
              </a:ext>
            </a:extLst>
          </a:blip>
          <a:srcRect l="18277" r="20020"/>
          <a:stretch/>
        </p:blipFill>
        <p:spPr bwMode="auto">
          <a:xfrm>
            <a:off x="2123728" y="1628800"/>
            <a:ext cx="5289492" cy="4953000"/>
          </a:xfrm>
          <a:prstGeom prst="rect">
            <a:avLst/>
          </a:prstGeom>
          <a:noFill/>
          <a:extLst>
            <a:ext uri="{909E8E84-426E-40DD-AFC4-6F175D3DCCD1}">
              <a14:hiddenFill xmlns:a14="http://schemas.microsoft.com/office/drawing/2010/main">
                <a:solidFill>
                  <a:srgbClr val="FFFFFF"/>
                </a:solidFill>
              </a14:hiddenFill>
            </a:ext>
          </a:extLst>
        </p:spPr>
      </p:pic>
      <p:pic>
        <p:nvPicPr>
          <p:cNvPr id="27651" name="Picture 3">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544" y="5967639"/>
            <a:ext cx="1450653" cy="777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50055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223686"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«Шляпа</a:t>
            </a:r>
            <a:r>
              <a:rPr lang="ru-RU" dirty="0" smtClean="0"/>
              <a:t>»</a:t>
            </a:r>
            <a:endParaRPr lang="ru-RU" dirty="0"/>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a:solidFill>
                  <a:schemeClr val="tx2"/>
                </a:solidFill>
              </a:rPr>
              <a:t>4</a:t>
            </a:r>
          </a:p>
        </p:txBody>
      </p:sp>
      <p:sp>
        <p:nvSpPr>
          <p:cNvPr id="4" name="Прямоугольник 3"/>
          <p:cNvSpPr/>
          <p:nvPr/>
        </p:nvSpPr>
        <p:spPr>
          <a:xfrm>
            <a:off x="467544" y="836712"/>
            <a:ext cx="8136904" cy="2308324"/>
          </a:xfrm>
          <a:prstGeom prst="rect">
            <a:avLst/>
          </a:prstGeom>
        </p:spPr>
        <p:txBody>
          <a:bodyPr wrap="square">
            <a:spAutoFit/>
          </a:bodyPr>
          <a:lstStyle/>
          <a:p>
            <a:pPr algn="just"/>
            <a:r>
              <a:rPr lang="ru-RU" dirty="0"/>
              <a:t>В 16 веке появились широкополые шляпы из фетра, сменив популярные до того капюшоны с длинными хвостами – шапероны. Тогда же в обиход мужчин вошел изящный поклон со шляпой в руке описывающий ею полукруга в воздухе.  Дамы тоже не отставали от моды, они носили шляпы с широкими полями, украшая их перьями, лентами, и даже драгоценными камнями. Такой вид головных уборов был не только красив, но и практичен. От чего же могла защитить широкополая шляпа своего хозяина, решившего прогуляться по улице города пешком? </a:t>
            </a:r>
          </a:p>
        </p:txBody>
      </p:sp>
      <p:pic>
        <p:nvPicPr>
          <p:cNvPr id="28674" name="Picture 2" descr="C:\Users\User\Desktop\дамские штучки\ЧТО ОБЩЕГО МЕЖДУ ШЛЯПОЙ И ПОМОЯМИ.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0477" y="3212976"/>
            <a:ext cx="4363047" cy="2952328"/>
          </a:xfrm>
          <a:prstGeom prst="rect">
            <a:avLst/>
          </a:prstGeom>
          <a:noFill/>
          <a:extLst>
            <a:ext uri="{909E8E84-426E-40DD-AFC4-6F175D3DCCD1}">
              <a14:hiddenFill xmlns:a14="http://schemas.microsoft.com/office/drawing/2010/main">
                <a:solidFill>
                  <a:srgbClr val="FFFFFF"/>
                </a:solidFill>
              </a14:hiddenFill>
            </a:ext>
          </a:extLst>
        </p:spPr>
      </p:pic>
      <p:pic>
        <p:nvPicPr>
          <p:cNvPr id="28675"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5958995"/>
            <a:ext cx="1606749" cy="861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76740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252540"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«Шляпа»</a:t>
            </a:r>
            <a:endParaRPr lang="ru-RU" sz="2000" b="1" dirty="0">
              <a:solidFill>
                <a:schemeClr val="tx2"/>
              </a:solidFill>
            </a:endParaRP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a:solidFill>
                  <a:schemeClr val="tx2"/>
                </a:solidFill>
              </a:rPr>
              <a:t>4</a:t>
            </a:r>
          </a:p>
        </p:txBody>
      </p:sp>
      <p:sp>
        <p:nvSpPr>
          <p:cNvPr id="4" name="Прямоугольник 3"/>
          <p:cNvSpPr/>
          <p:nvPr/>
        </p:nvSpPr>
        <p:spPr>
          <a:xfrm>
            <a:off x="467544" y="836712"/>
            <a:ext cx="8136904" cy="923330"/>
          </a:xfrm>
          <a:prstGeom prst="rect">
            <a:avLst/>
          </a:prstGeom>
        </p:spPr>
        <p:txBody>
          <a:bodyPr wrap="square">
            <a:spAutoFit/>
          </a:bodyPr>
          <a:lstStyle/>
          <a:p>
            <a:pPr algn="ctr"/>
            <a:r>
              <a:rPr lang="ru-RU" b="1" dirty="0"/>
              <a:t>Есть мнение, что широкополая шляпа появилась вследствие антисанитарии в европейских городах, в частности из-за традиции выливать нечистоты из окон </a:t>
            </a:r>
            <a:r>
              <a:rPr lang="ru-RU" b="1" dirty="0" smtClean="0"/>
              <a:t>практически </a:t>
            </a:r>
            <a:r>
              <a:rPr lang="ru-RU" b="1" dirty="0"/>
              <a:t>на головы </a:t>
            </a:r>
            <a:r>
              <a:rPr lang="ru-RU" b="1" dirty="0" smtClean="0"/>
              <a:t>прохожих.</a:t>
            </a:r>
            <a:endParaRPr lang="ru-RU" b="1" dirty="0"/>
          </a:p>
        </p:txBody>
      </p:sp>
      <p:pic>
        <p:nvPicPr>
          <p:cNvPr id="29698" name="Picture 2" descr="C:\Users\User\Desktop\дамские штучки\помои.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4531" y="1774691"/>
            <a:ext cx="3014939" cy="4966841"/>
          </a:xfrm>
          <a:prstGeom prst="rect">
            <a:avLst/>
          </a:prstGeom>
          <a:noFill/>
          <a:extLst>
            <a:ext uri="{909E8E84-426E-40DD-AFC4-6F175D3DCCD1}">
              <a14:hiddenFill xmlns:a14="http://schemas.microsoft.com/office/drawing/2010/main">
                <a:solidFill>
                  <a:srgbClr val="FFFFFF"/>
                </a:solidFill>
              </a14:hiddenFill>
            </a:ext>
          </a:extLst>
        </p:spPr>
      </p:pic>
      <p:pic>
        <p:nvPicPr>
          <p:cNvPr id="29699"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5805250"/>
            <a:ext cx="1678757" cy="89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22772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252540"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«Шляпа»</a:t>
            </a:r>
            <a:endParaRPr lang="ru-RU" sz="2000" b="1" dirty="0">
              <a:solidFill>
                <a:schemeClr val="tx2"/>
              </a:solidFill>
            </a:endParaRP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5</a:t>
            </a:r>
            <a:endParaRPr lang="ru-RU" sz="2000" b="1" dirty="0">
              <a:solidFill>
                <a:schemeClr val="tx2"/>
              </a:solidFill>
            </a:endParaRPr>
          </a:p>
        </p:txBody>
      </p:sp>
      <p:sp>
        <p:nvSpPr>
          <p:cNvPr id="4" name="Прямоугольник 3"/>
          <p:cNvSpPr/>
          <p:nvPr/>
        </p:nvSpPr>
        <p:spPr>
          <a:xfrm>
            <a:off x="467544" y="836712"/>
            <a:ext cx="8136904" cy="2031325"/>
          </a:xfrm>
          <a:prstGeom prst="rect">
            <a:avLst/>
          </a:prstGeom>
        </p:spPr>
        <p:txBody>
          <a:bodyPr wrap="square">
            <a:spAutoFit/>
          </a:bodyPr>
          <a:lstStyle/>
          <a:p>
            <a:pPr algn="just"/>
            <a:r>
              <a:rPr lang="ru-RU" dirty="0"/>
              <a:t>В первой половине 19 века женщины из высшего общества не снимали головной убор в течение всего дня. Утром они носили чепец, для прогулок надевали легкую шляпку </a:t>
            </a:r>
            <a:r>
              <a:rPr lang="ru-RU" dirty="0" smtClean="0"/>
              <a:t>с </a:t>
            </a:r>
            <a:r>
              <a:rPr lang="ru-RU" dirty="0"/>
              <a:t>кружевами и атласными лентами. В гости или за покупками отправлялись в больших шляпах, украшенными перьями или цветами. А как называлась шляпа с широкими полами, которую можно было завязывать на ленту под подбородком, предназначенную для путешествий? </a:t>
            </a:r>
          </a:p>
        </p:txBody>
      </p:sp>
      <p:pic>
        <p:nvPicPr>
          <p:cNvPr id="30722" name="Picture 2" descr="C:\Users\User\Desktop\дамские штучки\чепец.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5256" y="2886134"/>
            <a:ext cx="3373488" cy="3634933"/>
          </a:xfrm>
          <a:prstGeom prst="rect">
            <a:avLst/>
          </a:prstGeom>
          <a:noFill/>
          <a:extLst>
            <a:ext uri="{909E8E84-426E-40DD-AFC4-6F175D3DCCD1}">
              <a14:hiddenFill xmlns:a14="http://schemas.microsoft.com/office/drawing/2010/main">
                <a:solidFill>
                  <a:srgbClr val="FFFFFF"/>
                </a:solidFill>
              </a14:hiddenFill>
            </a:ext>
          </a:extLst>
        </p:spPr>
      </p:pic>
      <p:pic>
        <p:nvPicPr>
          <p:cNvPr id="30723"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5738441"/>
            <a:ext cx="1699633" cy="911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35481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223686"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«Шляпа</a:t>
            </a:r>
            <a:r>
              <a:rPr lang="ru-RU" dirty="0" smtClean="0"/>
              <a:t>»</a:t>
            </a:r>
            <a:endParaRPr lang="ru-RU" dirty="0"/>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5</a:t>
            </a:r>
            <a:endParaRPr lang="ru-RU" sz="2000" b="1" dirty="0">
              <a:solidFill>
                <a:schemeClr val="tx2"/>
              </a:solidFill>
            </a:endParaRPr>
          </a:p>
        </p:txBody>
      </p:sp>
      <p:sp>
        <p:nvSpPr>
          <p:cNvPr id="4" name="Прямоугольник 3"/>
          <p:cNvSpPr/>
          <p:nvPr/>
        </p:nvSpPr>
        <p:spPr>
          <a:xfrm>
            <a:off x="467544" y="836712"/>
            <a:ext cx="8136904" cy="369332"/>
          </a:xfrm>
          <a:prstGeom prst="rect">
            <a:avLst/>
          </a:prstGeom>
        </p:spPr>
        <p:txBody>
          <a:bodyPr wrap="square">
            <a:spAutoFit/>
          </a:bodyPr>
          <a:lstStyle/>
          <a:p>
            <a:pPr algn="ctr"/>
            <a:r>
              <a:rPr lang="ru-RU" b="1" dirty="0" smtClean="0"/>
              <a:t>Такая шляпка называлась капор.</a:t>
            </a:r>
            <a:endParaRPr lang="ru-RU" b="1" dirty="0"/>
          </a:p>
        </p:txBody>
      </p:sp>
      <p:pic>
        <p:nvPicPr>
          <p:cNvPr id="31746" name="Picture 2" descr="C:\Users\User\Desktop\дамские штучки\капор.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6625" y="2276872"/>
            <a:ext cx="3058741" cy="4076936"/>
          </a:xfrm>
          <a:prstGeom prst="rect">
            <a:avLst/>
          </a:prstGeom>
          <a:noFill/>
          <a:extLst>
            <a:ext uri="{909E8E84-426E-40DD-AFC4-6F175D3DCCD1}">
              <a14:hiddenFill xmlns:a14="http://schemas.microsoft.com/office/drawing/2010/main">
                <a:solidFill>
                  <a:srgbClr val="FFFFFF"/>
                </a:solidFill>
              </a14:hiddenFill>
            </a:ext>
          </a:extLst>
        </p:spPr>
      </p:pic>
      <p:pic>
        <p:nvPicPr>
          <p:cNvPr id="31747"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5830493"/>
            <a:ext cx="1514720" cy="811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07612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188640"/>
            <a:ext cx="8712968" cy="1815882"/>
          </a:xfrm>
          <a:prstGeom prst="rect">
            <a:avLst/>
          </a:prstGeom>
        </p:spPr>
        <p:txBody>
          <a:bodyPr wrap="square">
            <a:spAutoFit/>
          </a:bodyPr>
          <a:lstStyle/>
          <a:p>
            <a:r>
              <a:rPr lang="ru-RU" sz="2000" b="1" dirty="0" smtClean="0">
                <a:solidFill>
                  <a:schemeClr val="tx2"/>
                </a:solidFill>
              </a:rPr>
              <a:t>Сектор «Сумка»</a:t>
            </a:r>
          </a:p>
          <a:p>
            <a:endParaRPr lang="ru-RU" sz="2000" b="1" dirty="0" smtClean="0">
              <a:solidFill>
                <a:schemeClr val="tx2"/>
              </a:solidFill>
            </a:endParaRPr>
          </a:p>
          <a:p>
            <a:pPr algn="just"/>
            <a:r>
              <a:rPr lang="ru-RU" dirty="0"/>
              <a:t>Говорят, что женская сумочка внутри гораздо больше, чем снаружи. Без этого атрибута невозможно представить  себе современную леди. А сколько видов и форм сумок – глаза разбегаются! И самое сложное, пожалуй, выбрать «ту самую».</a:t>
            </a:r>
            <a:endParaRPr lang="ru-RU" dirty="0" smtClean="0"/>
          </a:p>
        </p:txBody>
      </p:sp>
      <p:graphicFrame>
        <p:nvGraphicFramePr>
          <p:cNvPr id="3" name="Таблица 2"/>
          <p:cNvGraphicFramePr>
            <a:graphicFrameLocks noGrp="1"/>
          </p:cNvGraphicFramePr>
          <p:nvPr>
            <p:extLst>
              <p:ext uri="{D42A27DB-BD31-4B8C-83A1-F6EECF244321}">
                <p14:modId xmlns:p14="http://schemas.microsoft.com/office/powerpoint/2010/main" val="3507247145"/>
              </p:ext>
            </p:extLst>
          </p:nvPr>
        </p:nvGraphicFramePr>
        <p:xfrm>
          <a:off x="1331640" y="2636912"/>
          <a:ext cx="6096000" cy="1005840"/>
        </p:xfrm>
        <a:graphic>
          <a:graphicData uri="http://schemas.openxmlformats.org/drawingml/2006/table">
            <a:tbl>
              <a:tblPr firstRow="1" bandRow="1">
                <a:tableStyleId>{5C22544A-7EE6-4342-B048-85BDC9FD1C3A}</a:tableStyleId>
              </a:tblPr>
              <a:tblGrid>
                <a:gridCol w="1219200"/>
                <a:gridCol w="1219200"/>
                <a:gridCol w="1219200"/>
                <a:gridCol w="1219200"/>
                <a:gridCol w="1219200"/>
              </a:tblGrid>
              <a:tr h="370840">
                <a:tc>
                  <a:txBody>
                    <a:bodyPr/>
                    <a:lstStyle/>
                    <a:p>
                      <a:pPr algn="ctr"/>
                      <a:r>
                        <a:rPr lang="ru-RU" sz="6000" dirty="0" smtClean="0">
                          <a:hlinkClick r:id="rId2" action="ppaction://hlinksldjump"/>
                        </a:rPr>
                        <a:t>1</a:t>
                      </a:r>
                      <a:endParaRPr lang="ru-RU" sz="6000" dirty="0"/>
                    </a:p>
                  </a:txBody>
                  <a:tcPr/>
                </a:tc>
                <a:tc>
                  <a:txBody>
                    <a:bodyPr/>
                    <a:lstStyle/>
                    <a:p>
                      <a:pPr algn="ctr"/>
                      <a:r>
                        <a:rPr lang="ru-RU" sz="6000" dirty="0" smtClean="0">
                          <a:hlinkClick r:id="rId3" action="ppaction://hlinksldjump"/>
                        </a:rPr>
                        <a:t>2</a:t>
                      </a:r>
                      <a:endParaRPr lang="ru-RU" sz="6000" dirty="0"/>
                    </a:p>
                  </a:txBody>
                  <a:tcPr/>
                </a:tc>
                <a:tc>
                  <a:txBody>
                    <a:bodyPr/>
                    <a:lstStyle/>
                    <a:p>
                      <a:pPr algn="ctr"/>
                      <a:r>
                        <a:rPr lang="ru-RU" sz="6000" dirty="0" smtClean="0">
                          <a:hlinkClick r:id="rId4" action="ppaction://hlinksldjump"/>
                        </a:rPr>
                        <a:t>3</a:t>
                      </a:r>
                      <a:endParaRPr lang="ru-RU" sz="6000" dirty="0"/>
                    </a:p>
                  </a:txBody>
                  <a:tcPr/>
                </a:tc>
                <a:tc>
                  <a:txBody>
                    <a:bodyPr/>
                    <a:lstStyle/>
                    <a:p>
                      <a:pPr algn="ctr"/>
                      <a:r>
                        <a:rPr lang="ru-RU" sz="6000" dirty="0" smtClean="0">
                          <a:hlinkClick r:id="rId5" action="ppaction://hlinksldjump"/>
                        </a:rPr>
                        <a:t>4</a:t>
                      </a:r>
                      <a:endParaRPr lang="ru-RU" sz="6000" dirty="0"/>
                    </a:p>
                  </a:txBody>
                  <a:tcPr/>
                </a:tc>
                <a:tc>
                  <a:txBody>
                    <a:bodyPr/>
                    <a:lstStyle/>
                    <a:p>
                      <a:pPr algn="ctr"/>
                      <a:r>
                        <a:rPr lang="ru-RU" sz="6000" dirty="0" smtClean="0">
                          <a:hlinkClick r:id="rId6" action="ppaction://hlinksldjump"/>
                        </a:rPr>
                        <a:t>5</a:t>
                      </a:r>
                      <a:endParaRPr lang="ru-RU" sz="6000" dirty="0"/>
                    </a:p>
                  </a:txBody>
                  <a:tcPr/>
                </a:tc>
              </a:tr>
            </a:tbl>
          </a:graphicData>
        </a:graphic>
      </p:graphicFrame>
      <p:pic>
        <p:nvPicPr>
          <p:cNvPr id="45058" name="Picture 2">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3080" y="5517232"/>
            <a:ext cx="2182813" cy="1169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29132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186817"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«Сумка»</a:t>
            </a:r>
            <a:endParaRPr lang="ru-RU" sz="2000" b="1" dirty="0">
              <a:solidFill>
                <a:schemeClr val="tx2"/>
              </a:solidFill>
            </a:endParaRP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1</a:t>
            </a:r>
            <a:endParaRPr lang="ru-RU" sz="2000" b="1" dirty="0">
              <a:solidFill>
                <a:schemeClr val="tx2"/>
              </a:solidFill>
            </a:endParaRPr>
          </a:p>
        </p:txBody>
      </p:sp>
      <p:sp>
        <p:nvSpPr>
          <p:cNvPr id="4" name="Прямоугольник 3"/>
          <p:cNvSpPr/>
          <p:nvPr/>
        </p:nvSpPr>
        <p:spPr>
          <a:xfrm>
            <a:off x="467544" y="836712"/>
            <a:ext cx="8136904" cy="1477328"/>
          </a:xfrm>
          <a:prstGeom prst="rect">
            <a:avLst/>
          </a:prstGeom>
        </p:spPr>
        <p:txBody>
          <a:bodyPr wrap="square">
            <a:spAutoFit/>
          </a:bodyPr>
          <a:lstStyle/>
          <a:p>
            <a:pPr algn="just"/>
            <a:r>
              <a:rPr lang="ru-RU" dirty="0"/>
              <a:t>До конца 19 века сумки закрывались на специальные замки, но в конце века американский инженер-изобретатель Уиткомб Лео Джадсон запатентовал особую застежку для обуви, которую позднее производители стали использовать при изготовлении сумок. Как она называется </a:t>
            </a:r>
            <a:r>
              <a:rPr lang="ru-RU" dirty="0" smtClean="0"/>
              <a:t>?</a:t>
            </a:r>
            <a:endParaRPr lang="ru-RU" dirty="0"/>
          </a:p>
        </p:txBody>
      </p:sp>
      <p:pic>
        <p:nvPicPr>
          <p:cNvPr id="32770" name="Picture 2" descr="C:\Users\User\Desktop\дамские штучки\джадсон уиткомб лео.jpeg"/>
          <p:cNvPicPr>
            <a:picLocks noChangeAspect="1" noChangeArrowheads="1"/>
          </p:cNvPicPr>
          <p:nvPr/>
        </p:nvPicPr>
        <p:blipFill rotWithShape="1">
          <a:blip r:embed="rId2">
            <a:extLst>
              <a:ext uri="{28A0092B-C50C-407E-A947-70E740481C1C}">
                <a14:useLocalDpi xmlns:a14="http://schemas.microsoft.com/office/drawing/2010/main" val="0"/>
              </a:ext>
            </a:extLst>
          </a:blip>
          <a:srcRect l="14794" r="15400"/>
          <a:stretch/>
        </p:blipFill>
        <p:spPr bwMode="auto">
          <a:xfrm>
            <a:off x="3453714" y="2276872"/>
            <a:ext cx="2236573" cy="4173166"/>
          </a:xfrm>
          <a:prstGeom prst="rect">
            <a:avLst/>
          </a:prstGeom>
          <a:noFill/>
          <a:extLst>
            <a:ext uri="{909E8E84-426E-40DD-AFC4-6F175D3DCCD1}">
              <a14:hiddenFill xmlns:a14="http://schemas.microsoft.com/office/drawing/2010/main">
                <a:solidFill>
                  <a:srgbClr val="FFFFFF"/>
                </a:solidFill>
              </a14:hiddenFill>
            </a:ext>
          </a:extLst>
        </p:spPr>
      </p:pic>
      <p:pic>
        <p:nvPicPr>
          <p:cNvPr id="32771"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459" y="5805264"/>
            <a:ext cx="1749467" cy="937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63064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157963"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«Сумка</a:t>
            </a:r>
            <a:r>
              <a:rPr lang="ru-RU" dirty="0" smtClean="0"/>
              <a:t>»</a:t>
            </a:r>
            <a:endParaRPr lang="ru-RU" dirty="0"/>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1</a:t>
            </a:r>
            <a:endParaRPr lang="ru-RU" sz="2000" b="1" dirty="0">
              <a:solidFill>
                <a:schemeClr val="tx2"/>
              </a:solidFill>
            </a:endParaRPr>
          </a:p>
        </p:txBody>
      </p:sp>
      <p:sp>
        <p:nvSpPr>
          <p:cNvPr id="4" name="Прямоугольник 3"/>
          <p:cNvSpPr/>
          <p:nvPr/>
        </p:nvSpPr>
        <p:spPr>
          <a:xfrm>
            <a:off x="467544" y="836712"/>
            <a:ext cx="8136904" cy="369332"/>
          </a:xfrm>
          <a:prstGeom prst="rect">
            <a:avLst/>
          </a:prstGeom>
        </p:spPr>
        <p:txBody>
          <a:bodyPr wrap="square">
            <a:spAutoFit/>
          </a:bodyPr>
          <a:lstStyle/>
          <a:p>
            <a:pPr algn="ctr"/>
            <a:r>
              <a:rPr lang="ru-RU" b="1" dirty="0"/>
              <a:t>Молния</a:t>
            </a:r>
          </a:p>
        </p:txBody>
      </p:sp>
      <p:pic>
        <p:nvPicPr>
          <p:cNvPr id="33794" name="Picture 2" descr="C:\Users\User\Desktop\дамские штучки\молния.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6849" y="1628800"/>
            <a:ext cx="6142893" cy="4240578"/>
          </a:xfrm>
          <a:prstGeom prst="rect">
            <a:avLst/>
          </a:prstGeom>
          <a:noFill/>
          <a:extLst>
            <a:ext uri="{909E8E84-426E-40DD-AFC4-6F175D3DCCD1}">
              <a14:hiddenFill xmlns:a14="http://schemas.microsoft.com/office/drawing/2010/main">
                <a:solidFill>
                  <a:srgbClr val="FFFFFF"/>
                </a:solidFill>
              </a14:hiddenFill>
            </a:ext>
          </a:extLst>
        </p:spPr>
      </p:pic>
      <p:pic>
        <p:nvPicPr>
          <p:cNvPr id="33795" name="Picture 3">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020" y="5999493"/>
            <a:ext cx="1126617" cy="603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03949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188640"/>
            <a:ext cx="8712968" cy="1815882"/>
          </a:xfrm>
          <a:prstGeom prst="rect">
            <a:avLst/>
          </a:prstGeom>
        </p:spPr>
        <p:txBody>
          <a:bodyPr wrap="square">
            <a:spAutoFit/>
          </a:bodyPr>
          <a:lstStyle/>
          <a:p>
            <a:r>
              <a:rPr lang="ru-RU" sz="3200" b="1" dirty="0" smtClean="0">
                <a:solidFill>
                  <a:schemeClr val="tx2"/>
                </a:solidFill>
              </a:rPr>
              <a:t>Сектор «Духи</a:t>
            </a:r>
            <a:r>
              <a:rPr lang="ru-RU" sz="3200" b="1" dirty="0">
                <a:solidFill>
                  <a:schemeClr val="tx2"/>
                </a:solidFill>
              </a:rPr>
              <a:t>»</a:t>
            </a:r>
          </a:p>
          <a:p>
            <a:pPr algn="just"/>
            <a:endParaRPr lang="ru-RU" sz="2000" dirty="0" smtClean="0"/>
          </a:p>
          <a:p>
            <a:pPr algn="just"/>
            <a:r>
              <a:rPr lang="ru-RU" sz="2000" dirty="0" smtClean="0"/>
              <a:t>Когда-то </a:t>
            </a:r>
            <a:r>
              <a:rPr lang="ru-RU" sz="2000" dirty="0"/>
              <a:t>главной задачей духов было избавление человека от неприятного запаха. Но с тех пор многое изменилось. Сегодня современная леди не представляет свою жизнь без парфюмерии.</a:t>
            </a:r>
          </a:p>
        </p:txBody>
      </p:sp>
      <p:graphicFrame>
        <p:nvGraphicFramePr>
          <p:cNvPr id="3" name="Таблица 2"/>
          <p:cNvGraphicFramePr>
            <a:graphicFrameLocks noGrp="1"/>
          </p:cNvGraphicFramePr>
          <p:nvPr>
            <p:extLst>
              <p:ext uri="{D42A27DB-BD31-4B8C-83A1-F6EECF244321}">
                <p14:modId xmlns:p14="http://schemas.microsoft.com/office/powerpoint/2010/main" val="1836853233"/>
              </p:ext>
            </p:extLst>
          </p:nvPr>
        </p:nvGraphicFramePr>
        <p:xfrm>
          <a:off x="1524000" y="2636912"/>
          <a:ext cx="6096000" cy="1005840"/>
        </p:xfrm>
        <a:graphic>
          <a:graphicData uri="http://schemas.openxmlformats.org/drawingml/2006/table">
            <a:tbl>
              <a:tblPr firstRow="1" bandRow="1">
                <a:tableStyleId>{5C22544A-7EE6-4342-B048-85BDC9FD1C3A}</a:tableStyleId>
              </a:tblPr>
              <a:tblGrid>
                <a:gridCol w="1219200"/>
                <a:gridCol w="1219200"/>
                <a:gridCol w="1219200"/>
                <a:gridCol w="1219200"/>
                <a:gridCol w="1219200"/>
              </a:tblGrid>
              <a:tr h="370840">
                <a:tc>
                  <a:txBody>
                    <a:bodyPr/>
                    <a:lstStyle/>
                    <a:p>
                      <a:pPr algn="ctr"/>
                      <a:r>
                        <a:rPr lang="ru-RU" sz="6000" dirty="0" smtClean="0">
                          <a:hlinkClick r:id="rId2" action="ppaction://hlinksldjump"/>
                        </a:rPr>
                        <a:t>1</a:t>
                      </a:r>
                      <a:endParaRPr lang="ru-RU" sz="6000" dirty="0"/>
                    </a:p>
                  </a:txBody>
                  <a:tcPr/>
                </a:tc>
                <a:tc>
                  <a:txBody>
                    <a:bodyPr/>
                    <a:lstStyle/>
                    <a:p>
                      <a:pPr algn="ctr"/>
                      <a:r>
                        <a:rPr lang="ru-RU" sz="6000" dirty="0" smtClean="0">
                          <a:hlinkClick r:id="rId3" action="ppaction://hlinksldjump"/>
                        </a:rPr>
                        <a:t>2</a:t>
                      </a:r>
                      <a:endParaRPr lang="ru-RU" sz="6000" dirty="0"/>
                    </a:p>
                  </a:txBody>
                  <a:tcPr/>
                </a:tc>
                <a:tc>
                  <a:txBody>
                    <a:bodyPr/>
                    <a:lstStyle/>
                    <a:p>
                      <a:pPr algn="ctr"/>
                      <a:r>
                        <a:rPr lang="ru-RU" sz="6000" dirty="0" smtClean="0">
                          <a:hlinkClick r:id="rId4" action="ppaction://hlinksldjump"/>
                        </a:rPr>
                        <a:t>3</a:t>
                      </a:r>
                      <a:endParaRPr lang="ru-RU" sz="6000" dirty="0"/>
                    </a:p>
                  </a:txBody>
                  <a:tcPr/>
                </a:tc>
                <a:tc>
                  <a:txBody>
                    <a:bodyPr/>
                    <a:lstStyle/>
                    <a:p>
                      <a:pPr algn="ctr"/>
                      <a:r>
                        <a:rPr lang="ru-RU" sz="6000" dirty="0" smtClean="0">
                          <a:hlinkClick r:id="rId5" action="ppaction://hlinksldjump"/>
                        </a:rPr>
                        <a:t>4</a:t>
                      </a:r>
                      <a:endParaRPr lang="ru-RU" sz="6000" dirty="0"/>
                    </a:p>
                  </a:txBody>
                  <a:tcPr/>
                </a:tc>
                <a:tc>
                  <a:txBody>
                    <a:bodyPr/>
                    <a:lstStyle/>
                    <a:p>
                      <a:pPr algn="ctr"/>
                      <a:r>
                        <a:rPr lang="ru-RU" sz="6000" dirty="0" smtClean="0">
                          <a:hlinkClick r:id="rId6" action="ppaction://hlinksldjump"/>
                        </a:rPr>
                        <a:t>5</a:t>
                      </a:r>
                      <a:endParaRPr lang="ru-RU" sz="6000" dirty="0"/>
                    </a:p>
                  </a:txBody>
                  <a:tcPr/>
                </a:tc>
              </a:tr>
            </a:tbl>
          </a:graphicData>
        </a:graphic>
      </p:graphicFrame>
      <p:sp>
        <p:nvSpPr>
          <p:cNvPr id="8" name="Стрелка влево 7">
            <a:hlinkClick r:id="rId7" action="ppaction://hlinksldjump"/>
          </p:cNvPr>
          <p:cNvSpPr/>
          <p:nvPr/>
        </p:nvSpPr>
        <p:spPr>
          <a:xfrm>
            <a:off x="611560" y="5589240"/>
            <a:ext cx="2160240" cy="11521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30193381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157963"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«Сумка</a:t>
            </a:r>
            <a:r>
              <a:rPr lang="ru-RU" dirty="0" smtClean="0"/>
              <a:t>»</a:t>
            </a:r>
            <a:endParaRPr lang="ru-RU" dirty="0"/>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2</a:t>
            </a:r>
            <a:endParaRPr lang="ru-RU" sz="2000" b="1" dirty="0">
              <a:solidFill>
                <a:schemeClr val="tx2"/>
              </a:solidFill>
            </a:endParaRPr>
          </a:p>
        </p:txBody>
      </p:sp>
      <p:sp>
        <p:nvSpPr>
          <p:cNvPr id="4" name="Прямоугольник 3"/>
          <p:cNvSpPr/>
          <p:nvPr/>
        </p:nvSpPr>
        <p:spPr>
          <a:xfrm>
            <a:off x="467544" y="836712"/>
            <a:ext cx="8136904" cy="1200329"/>
          </a:xfrm>
          <a:prstGeom prst="rect">
            <a:avLst/>
          </a:prstGeom>
        </p:spPr>
        <p:txBody>
          <a:bodyPr wrap="square">
            <a:spAutoFit/>
          </a:bodyPr>
          <a:lstStyle/>
          <a:p>
            <a:pPr algn="just"/>
            <a:r>
              <a:rPr lang="ru-RU" dirty="0"/>
              <a:t>«Я устала носить ридикюли в руках, к тому же я их вечно  теряю», - сказала мадмуазель Коко Шанель в 1954 году. В феврале следующего года она представила вещь, которая сейчас стала  узнаваемой во всем мире под маркой «Шанель». Как вы думаете, что это была за вещь? </a:t>
            </a:r>
          </a:p>
        </p:txBody>
      </p:sp>
      <p:pic>
        <p:nvPicPr>
          <p:cNvPr id="34818" name="Picture 2" descr="C:\Users\User\Desktop\дамские штучки\коко.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4667" y="2564904"/>
            <a:ext cx="2814666" cy="3987442"/>
          </a:xfrm>
          <a:prstGeom prst="rect">
            <a:avLst/>
          </a:prstGeom>
          <a:noFill/>
          <a:extLst>
            <a:ext uri="{909E8E84-426E-40DD-AFC4-6F175D3DCCD1}">
              <a14:hiddenFill xmlns:a14="http://schemas.microsoft.com/office/drawing/2010/main">
                <a:solidFill>
                  <a:srgbClr val="FFFFFF"/>
                </a:solidFill>
              </a14:hiddenFill>
            </a:ext>
          </a:extLst>
        </p:spPr>
      </p:pic>
      <p:pic>
        <p:nvPicPr>
          <p:cNvPr id="34819"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202" y="5936607"/>
            <a:ext cx="1534741" cy="822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61177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157963"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«Сумка</a:t>
            </a:r>
            <a:r>
              <a:rPr lang="ru-RU" dirty="0" smtClean="0"/>
              <a:t>»</a:t>
            </a:r>
            <a:endParaRPr lang="ru-RU" dirty="0"/>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2</a:t>
            </a:r>
            <a:endParaRPr lang="ru-RU" sz="2000" b="1" dirty="0">
              <a:solidFill>
                <a:schemeClr val="tx2"/>
              </a:solidFill>
            </a:endParaRPr>
          </a:p>
        </p:txBody>
      </p:sp>
      <p:sp>
        <p:nvSpPr>
          <p:cNvPr id="4" name="Прямоугольник 3"/>
          <p:cNvSpPr/>
          <p:nvPr/>
        </p:nvSpPr>
        <p:spPr>
          <a:xfrm>
            <a:off x="503548" y="834888"/>
            <a:ext cx="8136904" cy="369332"/>
          </a:xfrm>
          <a:prstGeom prst="rect">
            <a:avLst/>
          </a:prstGeom>
        </p:spPr>
        <p:txBody>
          <a:bodyPr wrap="square">
            <a:spAutoFit/>
          </a:bodyPr>
          <a:lstStyle/>
          <a:p>
            <a:pPr algn="ctr"/>
            <a:r>
              <a:rPr lang="ru-RU" b="1" dirty="0" smtClean="0"/>
              <a:t>Маленькая </a:t>
            </a:r>
            <a:r>
              <a:rPr lang="ru-RU" b="1" dirty="0"/>
              <a:t>сумочка на длинной цепочке</a:t>
            </a:r>
          </a:p>
        </p:txBody>
      </p:sp>
      <p:pic>
        <p:nvPicPr>
          <p:cNvPr id="35842" name="Picture 2" descr="C:\Users\User\Desktop\дамские штучки\сумка коко.png"/>
          <p:cNvPicPr>
            <a:picLocks noChangeAspect="1" noChangeArrowheads="1"/>
          </p:cNvPicPr>
          <p:nvPr/>
        </p:nvPicPr>
        <p:blipFill rotWithShape="1">
          <a:blip r:embed="rId2">
            <a:extLst>
              <a:ext uri="{28A0092B-C50C-407E-A947-70E740481C1C}">
                <a14:useLocalDpi xmlns:a14="http://schemas.microsoft.com/office/drawing/2010/main" val="0"/>
              </a:ext>
            </a:extLst>
          </a:blip>
          <a:srcRect r="45211"/>
          <a:stretch/>
        </p:blipFill>
        <p:spPr bwMode="auto">
          <a:xfrm>
            <a:off x="723762" y="1844824"/>
            <a:ext cx="7916690" cy="4457700"/>
          </a:xfrm>
          <a:prstGeom prst="rect">
            <a:avLst/>
          </a:prstGeom>
          <a:noFill/>
          <a:extLst>
            <a:ext uri="{909E8E84-426E-40DD-AFC4-6F175D3DCCD1}">
              <a14:hiddenFill xmlns:a14="http://schemas.microsoft.com/office/drawing/2010/main">
                <a:solidFill>
                  <a:srgbClr val="FFFFFF"/>
                </a:solidFill>
              </a14:hiddenFill>
            </a:ext>
          </a:extLst>
        </p:spPr>
      </p:pic>
      <p:pic>
        <p:nvPicPr>
          <p:cNvPr id="35843"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5790531"/>
            <a:ext cx="1748171" cy="937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52833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157963"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«Сумка</a:t>
            </a:r>
            <a:r>
              <a:rPr lang="ru-RU" dirty="0" smtClean="0"/>
              <a:t>»</a:t>
            </a:r>
            <a:endParaRPr lang="ru-RU" dirty="0"/>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3</a:t>
            </a:r>
            <a:endParaRPr lang="ru-RU" sz="2000" b="1" dirty="0">
              <a:solidFill>
                <a:schemeClr val="tx2"/>
              </a:solidFill>
            </a:endParaRPr>
          </a:p>
        </p:txBody>
      </p:sp>
      <p:sp>
        <p:nvSpPr>
          <p:cNvPr id="4" name="Прямоугольник 3"/>
          <p:cNvSpPr/>
          <p:nvPr/>
        </p:nvSpPr>
        <p:spPr>
          <a:xfrm>
            <a:off x="467544" y="836712"/>
            <a:ext cx="8136904" cy="1477328"/>
          </a:xfrm>
          <a:prstGeom prst="rect">
            <a:avLst/>
          </a:prstGeom>
        </p:spPr>
        <p:txBody>
          <a:bodyPr wrap="square">
            <a:spAutoFit/>
          </a:bodyPr>
          <a:lstStyle/>
          <a:p>
            <a:pPr algn="just"/>
            <a:r>
              <a:rPr lang="ru-RU" dirty="0"/>
              <a:t>Существует множество видов сумок: конверт, торба, рюкзак, чемодан, почтовая, хозяйственная и другие. Эти предметы стали делиться по назначению:  для покупок, отдыха, вечеринки и тому подобное. А с какой сумкой, название которой с французского языка переводится, как «дорожная», можно отправиться в путешествие? </a:t>
            </a:r>
          </a:p>
        </p:txBody>
      </p:sp>
      <p:pic>
        <p:nvPicPr>
          <p:cNvPr id="36866" name="Picture 2" descr="C:\Users\User\Desktop\дамские штучки\куча сумок.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1608" y="2420888"/>
            <a:ext cx="4880784" cy="4338475"/>
          </a:xfrm>
          <a:prstGeom prst="rect">
            <a:avLst/>
          </a:prstGeom>
          <a:noFill/>
          <a:extLst>
            <a:ext uri="{909E8E84-426E-40DD-AFC4-6F175D3DCCD1}">
              <a14:hiddenFill xmlns:a14="http://schemas.microsoft.com/office/drawing/2010/main">
                <a:solidFill>
                  <a:srgbClr val="FFFFFF"/>
                </a:solidFill>
              </a14:hiddenFill>
            </a:ext>
          </a:extLst>
        </p:spPr>
      </p:pic>
      <p:pic>
        <p:nvPicPr>
          <p:cNvPr id="36867"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5888898"/>
            <a:ext cx="1606749" cy="861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83193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186817"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«Сумка»</a:t>
            </a:r>
            <a:endParaRPr lang="ru-RU" sz="2000" b="1" dirty="0">
              <a:solidFill>
                <a:schemeClr val="tx2"/>
              </a:solidFill>
            </a:endParaRP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3</a:t>
            </a:r>
            <a:endParaRPr lang="ru-RU" sz="2000" b="1" dirty="0">
              <a:solidFill>
                <a:schemeClr val="tx2"/>
              </a:solidFill>
            </a:endParaRPr>
          </a:p>
        </p:txBody>
      </p:sp>
      <p:sp>
        <p:nvSpPr>
          <p:cNvPr id="4" name="Прямоугольник 3"/>
          <p:cNvSpPr/>
          <p:nvPr/>
        </p:nvSpPr>
        <p:spPr>
          <a:xfrm>
            <a:off x="467544" y="836712"/>
            <a:ext cx="8136904" cy="400110"/>
          </a:xfrm>
          <a:prstGeom prst="rect">
            <a:avLst/>
          </a:prstGeom>
        </p:spPr>
        <p:txBody>
          <a:bodyPr wrap="square">
            <a:spAutoFit/>
          </a:bodyPr>
          <a:lstStyle/>
          <a:p>
            <a:pPr algn="ctr"/>
            <a:r>
              <a:rPr lang="ru-RU" sz="2000" b="1" dirty="0" smtClean="0"/>
              <a:t>Саквояж</a:t>
            </a:r>
            <a:endParaRPr lang="ru-RU" sz="2000" b="1" dirty="0"/>
          </a:p>
        </p:txBody>
      </p:sp>
      <p:pic>
        <p:nvPicPr>
          <p:cNvPr id="37890" name="Picture 2" descr="C:\Users\User\Desktop\дамские штучки\соквояж.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6369" y="2204864"/>
            <a:ext cx="4131186" cy="4131186"/>
          </a:xfrm>
          <a:prstGeom prst="rect">
            <a:avLst/>
          </a:prstGeom>
          <a:noFill/>
          <a:extLst>
            <a:ext uri="{909E8E84-426E-40DD-AFC4-6F175D3DCCD1}">
              <a14:hiddenFill xmlns:a14="http://schemas.microsoft.com/office/drawing/2010/main">
                <a:solidFill>
                  <a:srgbClr val="FFFFFF"/>
                </a:solidFill>
              </a14:hiddenFill>
            </a:ext>
          </a:extLst>
        </p:spPr>
      </p:pic>
      <p:pic>
        <p:nvPicPr>
          <p:cNvPr id="37891"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5733256"/>
            <a:ext cx="1605451" cy="860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85746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157963"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«Сумка</a:t>
            </a:r>
            <a:r>
              <a:rPr lang="ru-RU" dirty="0" smtClean="0"/>
              <a:t>»</a:t>
            </a:r>
            <a:endParaRPr lang="ru-RU" dirty="0"/>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4</a:t>
            </a:r>
            <a:endParaRPr lang="ru-RU" sz="2000" b="1" dirty="0">
              <a:solidFill>
                <a:schemeClr val="tx2"/>
              </a:solidFill>
            </a:endParaRPr>
          </a:p>
        </p:txBody>
      </p:sp>
      <p:sp>
        <p:nvSpPr>
          <p:cNvPr id="4" name="Прямоугольник 3"/>
          <p:cNvSpPr/>
          <p:nvPr/>
        </p:nvSpPr>
        <p:spPr>
          <a:xfrm>
            <a:off x="467544" y="836712"/>
            <a:ext cx="8136904" cy="646331"/>
          </a:xfrm>
          <a:prstGeom prst="rect">
            <a:avLst/>
          </a:prstGeom>
        </p:spPr>
        <p:txBody>
          <a:bodyPr wrap="square">
            <a:spAutoFit/>
          </a:bodyPr>
          <a:lstStyle/>
          <a:p>
            <a:pPr algn="just"/>
            <a:r>
              <a:rPr lang="ru-RU" dirty="0"/>
              <a:t>Что, по слухам, происходит с непроданными оригинальными сумками бренда «</a:t>
            </a:r>
            <a:r>
              <a:rPr lang="ru-RU" dirty="0" smtClean="0"/>
              <a:t>Луи Виттон» </a:t>
            </a:r>
            <a:r>
              <a:rPr lang="ru-RU" dirty="0"/>
              <a:t>после окончания сезона?</a:t>
            </a:r>
          </a:p>
        </p:txBody>
      </p:sp>
      <p:pic>
        <p:nvPicPr>
          <p:cNvPr id="38914" name="Picture 2" descr="C:\Users\User\Desktop\дамские штучки\Louis-Vuitton-LV-Riverside-Black-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0451" y="1630812"/>
            <a:ext cx="6371089" cy="4778317"/>
          </a:xfrm>
          <a:prstGeom prst="rect">
            <a:avLst/>
          </a:prstGeom>
          <a:noFill/>
          <a:extLst>
            <a:ext uri="{909E8E84-426E-40DD-AFC4-6F175D3DCCD1}">
              <a14:hiddenFill xmlns:a14="http://schemas.microsoft.com/office/drawing/2010/main">
                <a:solidFill>
                  <a:srgbClr val="FFFFFF"/>
                </a:solidFill>
              </a14:hiddenFill>
            </a:ext>
          </a:extLst>
        </p:spPr>
      </p:pic>
      <p:pic>
        <p:nvPicPr>
          <p:cNvPr id="38915" name="Picture 3">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019" y="5949280"/>
            <a:ext cx="1126618" cy="603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54609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186817"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«Сумка»</a:t>
            </a:r>
            <a:endParaRPr lang="ru-RU" sz="2000" b="1" dirty="0">
              <a:solidFill>
                <a:schemeClr val="tx2"/>
              </a:solidFill>
            </a:endParaRP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4</a:t>
            </a:r>
            <a:endParaRPr lang="ru-RU" sz="2000" b="1" dirty="0">
              <a:solidFill>
                <a:schemeClr val="tx2"/>
              </a:solidFill>
            </a:endParaRPr>
          </a:p>
        </p:txBody>
      </p:sp>
      <p:sp>
        <p:nvSpPr>
          <p:cNvPr id="4" name="Прямоугольник 3"/>
          <p:cNvSpPr/>
          <p:nvPr/>
        </p:nvSpPr>
        <p:spPr>
          <a:xfrm>
            <a:off x="467544" y="836712"/>
            <a:ext cx="8136904" cy="646331"/>
          </a:xfrm>
          <a:prstGeom prst="rect">
            <a:avLst/>
          </a:prstGeom>
        </p:spPr>
        <p:txBody>
          <a:bodyPr wrap="square">
            <a:spAutoFit/>
          </a:bodyPr>
          <a:lstStyle/>
          <a:p>
            <a:pPr algn="ctr"/>
            <a:r>
              <a:rPr lang="ru-RU" b="1" dirty="0"/>
              <a:t>Они сжигаются, чтобы избежать снижения цен на них и сохранить эксклюзивность</a:t>
            </a:r>
          </a:p>
        </p:txBody>
      </p:sp>
      <p:pic>
        <p:nvPicPr>
          <p:cNvPr id="41986" name="Picture 2" descr="C:\Users\User\Desktop\дамские штучки\Louis-Vuitton-Purse-on-Fire.png"/>
          <p:cNvPicPr>
            <a:picLocks noChangeAspect="1" noChangeArrowheads="1"/>
          </p:cNvPicPr>
          <p:nvPr/>
        </p:nvPicPr>
        <p:blipFill rotWithShape="1">
          <a:blip r:embed="rId2">
            <a:extLst>
              <a:ext uri="{28A0092B-C50C-407E-A947-70E740481C1C}">
                <a14:useLocalDpi xmlns:a14="http://schemas.microsoft.com/office/drawing/2010/main" val="0"/>
              </a:ext>
            </a:extLst>
          </a:blip>
          <a:srcRect l="11227" r="18071"/>
          <a:stretch/>
        </p:blipFill>
        <p:spPr bwMode="auto">
          <a:xfrm>
            <a:off x="1878227" y="1628800"/>
            <a:ext cx="5387546" cy="5057775"/>
          </a:xfrm>
          <a:prstGeom prst="rect">
            <a:avLst/>
          </a:prstGeom>
          <a:noFill/>
          <a:extLst>
            <a:ext uri="{909E8E84-426E-40DD-AFC4-6F175D3DCCD1}">
              <a14:hiddenFill xmlns:a14="http://schemas.microsoft.com/office/drawing/2010/main">
                <a:solidFill>
                  <a:srgbClr val="FFFFFF"/>
                </a:solidFill>
              </a14:hiddenFill>
            </a:ext>
          </a:extLst>
        </p:spPr>
      </p:pic>
      <p:pic>
        <p:nvPicPr>
          <p:cNvPr id="41987"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5841190"/>
            <a:ext cx="1577212" cy="845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24583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186817"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«Сумка»</a:t>
            </a:r>
            <a:endParaRPr lang="ru-RU" sz="2000" b="1" dirty="0">
              <a:solidFill>
                <a:schemeClr val="tx2"/>
              </a:solidFill>
            </a:endParaRP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5</a:t>
            </a:r>
            <a:endParaRPr lang="ru-RU" sz="2000" b="1" dirty="0">
              <a:solidFill>
                <a:schemeClr val="tx2"/>
              </a:solidFill>
            </a:endParaRPr>
          </a:p>
        </p:txBody>
      </p:sp>
      <p:sp>
        <p:nvSpPr>
          <p:cNvPr id="4" name="Прямоугольник 3"/>
          <p:cNvSpPr/>
          <p:nvPr/>
        </p:nvSpPr>
        <p:spPr>
          <a:xfrm>
            <a:off x="467544" y="836712"/>
            <a:ext cx="8136904" cy="1200329"/>
          </a:xfrm>
          <a:prstGeom prst="rect">
            <a:avLst/>
          </a:prstGeom>
        </p:spPr>
        <p:txBody>
          <a:bodyPr wrap="square">
            <a:spAutoFit/>
          </a:bodyPr>
          <a:lstStyle/>
          <a:p>
            <a:pPr algn="just"/>
            <a:r>
              <a:rPr lang="ru-RU" dirty="0"/>
              <a:t>В 2010 году модный дом </a:t>
            </a:r>
            <a:r>
              <a:rPr lang="ru-RU" dirty="0" smtClean="0"/>
              <a:t>Гермес </a:t>
            </a:r>
            <a:r>
              <a:rPr lang="ru-RU" dirty="0"/>
              <a:t>представил миру самую большую сумку. Она полностью копирует известную модель Келли </a:t>
            </a:r>
            <a:r>
              <a:rPr lang="ru-RU" dirty="0" smtClean="0"/>
              <a:t>Гермес. </a:t>
            </a:r>
            <a:r>
              <a:rPr lang="ru-RU" dirty="0"/>
              <a:t>Сумка шилась вручную, несколькими мастерами пять месяцев. Как вы думаете, какая у нее высота? </a:t>
            </a:r>
          </a:p>
        </p:txBody>
      </p:sp>
      <p:pic>
        <p:nvPicPr>
          <p:cNvPr id="39939" name="Picture 3" descr="C:\Users\User\Desktop\дамские штучки\hermes-kelly-28-cm-yuksek-kalite-kapali-carsi-birinci-sınıf-replika (31)-1000x1000-1100x1100.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88691" y="2132856"/>
            <a:ext cx="4166618" cy="4166619"/>
          </a:xfrm>
          <a:prstGeom prst="rect">
            <a:avLst/>
          </a:prstGeom>
          <a:noFill/>
          <a:extLst>
            <a:ext uri="{909E8E84-426E-40DD-AFC4-6F175D3DCCD1}">
              <a14:hiddenFill xmlns:a14="http://schemas.microsoft.com/office/drawing/2010/main">
                <a:solidFill>
                  <a:srgbClr val="FFFFFF"/>
                </a:solidFill>
              </a14:hiddenFill>
            </a:ext>
          </a:extLst>
        </p:spPr>
      </p:pic>
      <p:pic>
        <p:nvPicPr>
          <p:cNvPr id="39940" name="Picture 4">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5445224"/>
            <a:ext cx="1968460" cy="1055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28155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186817" cy="400110"/>
          </a:xfrm>
          <a:prstGeom prst="rect">
            <a:avLst/>
          </a:prstGeom>
        </p:spPr>
        <p:txBody>
          <a:bodyPr wrap="none">
            <a:spAutoFit/>
          </a:bodyPr>
          <a:lstStyle/>
          <a:p>
            <a:r>
              <a:rPr lang="ru-RU" sz="2000" b="1" dirty="0">
                <a:solidFill>
                  <a:schemeClr val="tx2"/>
                </a:solidFill>
              </a:rPr>
              <a:t>Сектор </a:t>
            </a:r>
            <a:r>
              <a:rPr lang="ru-RU" sz="2000" b="1" dirty="0" smtClean="0">
                <a:solidFill>
                  <a:schemeClr val="tx2"/>
                </a:solidFill>
              </a:rPr>
              <a:t>«Сумка»</a:t>
            </a:r>
            <a:endParaRPr lang="ru-RU" sz="2000" b="1" dirty="0">
              <a:solidFill>
                <a:schemeClr val="tx2"/>
              </a:solidFill>
            </a:endParaRP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5</a:t>
            </a:r>
            <a:endParaRPr lang="ru-RU" sz="2000" b="1" dirty="0">
              <a:solidFill>
                <a:schemeClr val="tx2"/>
              </a:solidFill>
            </a:endParaRPr>
          </a:p>
        </p:txBody>
      </p:sp>
      <p:sp>
        <p:nvSpPr>
          <p:cNvPr id="4" name="Прямоугольник 3"/>
          <p:cNvSpPr/>
          <p:nvPr/>
        </p:nvSpPr>
        <p:spPr>
          <a:xfrm>
            <a:off x="467544" y="836712"/>
            <a:ext cx="8136904" cy="369332"/>
          </a:xfrm>
          <a:prstGeom prst="rect">
            <a:avLst/>
          </a:prstGeom>
        </p:spPr>
        <p:txBody>
          <a:bodyPr wrap="square">
            <a:spAutoFit/>
          </a:bodyPr>
          <a:lstStyle/>
          <a:p>
            <a:pPr algn="ctr"/>
            <a:r>
              <a:rPr lang="ru-RU" b="1" dirty="0" smtClean="0"/>
              <a:t>Высота ее составляла 4 метра</a:t>
            </a:r>
            <a:endParaRPr lang="ru-RU" b="1" dirty="0"/>
          </a:p>
        </p:txBody>
      </p:sp>
      <p:pic>
        <p:nvPicPr>
          <p:cNvPr id="40962" name="Picture 2" descr="C:\Users\User\Desktop\дамские штучки\4 метра.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1758912"/>
            <a:ext cx="3556595" cy="4928307"/>
          </a:xfrm>
          <a:prstGeom prst="rect">
            <a:avLst/>
          </a:prstGeom>
          <a:noFill/>
          <a:extLst>
            <a:ext uri="{909E8E84-426E-40DD-AFC4-6F175D3DCCD1}">
              <a14:hiddenFill xmlns:a14="http://schemas.microsoft.com/office/drawing/2010/main">
                <a:solidFill>
                  <a:srgbClr val="FFFFFF"/>
                </a:solidFill>
              </a14:hiddenFill>
            </a:ext>
          </a:extLst>
        </p:spPr>
      </p:pic>
      <p:pic>
        <p:nvPicPr>
          <p:cNvPr id="40963"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5736937"/>
            <a:ext cx="1772915" cy="950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31005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16632"/>
            <a:ext cx="8784976" cy="6801862"/>
          </a:xfrm>
          <a:prstGeom prst="rect">
            <a:avLst/>
          </a:prstGeom>
          <a:noFill/>
        </p:spPr>
        <p:txBody>
          <a:bodyPr wrap="square" rtlCol="0">
            <a:spAutoFit/>
          </a:bodyPr>
          <a:lstStyle/>
          <a:p>
            <a:pPr algn="ctr"/>
            <a:endParaRPr lang="ru-RU" dirty="0" smtClean="0"/>
          </a:p>
          <a:p>
            <a:pPr algn="ctr"/>
            <a:r>
              <a:rPr lang="ru-RU" sz="2000" b="1" dirty="0" smtClean="0"/>
              <a:t>Муниципальное бюджетное учреждение культуры </a:t>
            </a:r>
          </a:p>
          <a:p>
            <a:pPr algn="ctr"/>
            <a:r>
              <a:rPr lang="ru-RU" sz="2000" b="1" dirty="0"/>
              <a:t>м</a:t>
            </a:r>
            <a:r>
              <a:rPr lang="ru-RU" sz="2000" b="1" dirty="0" smtClean="0"/>
              <a:t>униципального образования Павловский район</a:t>
            </a:r>
          </a:p>
          <a:p>
            <a:pPr algn="ctr"/>
            <a:r>
              <a:rPr lang="ru-RU" sz="2000" b="1" dirty="0" smtClean="0"/>
              <a:t>«Межпоселенческая библиотека»</a:t>
            </a:r>
          </a:p>
          <a:p>
            <a:pPr algn="ctr"/>
            <a:endParaRPr lang="ru-RU" sz="2000" b="1" dirty="0"/>
          </a:p>
          <a:p>
            <a:pPr algn="ctr"/>
            <a:endParaRPr lang="ru-RU" sz="2000" b="1" dirty="0" smtClean="0"/>
          </a:p>
          <a:p>
            <a:pPr algn="ctr"/>
            <a:endParaRPr lang="ru-RU" sz="2000" b="1" dirty="0"/>
          </a:p>
          <a:p>
            <a:pPr algn="ctr"/>
            <a:endParaRPr lang="ru-RU" sz="2000" b="1" dirty="0" smtClean="0"/>
          </a:p>
          <a:p>
            <a:pPr algn="ctr"/>
            <a:r>
              <a:rPr lang="ru-RU" sz="2000" b="1" dirty="0" smtClean="0"/>
              <a:t>Создатель интерактивной презентации «Дамские штучки» :</a:t>
            </a:r>
          </a:p>
          <a:p>
            <a:pPr algn="ctr"/>
            <a:r>
              <a:rPr lang="ru-RU" sz="2000" b="1" dirty="0" smtClean="0"/>
              <a:t>библиотекарь МБУК МО ПР </a:t>
            </a:r>
          </a:p>
          <a:p>
            <a:pPr algn="ctr"/>
            <a:r>
              <a:rPr lang="ru-RU" sz="2000" b="1" dirty="0" smtClean="0"/>
              <a:t>«Межпоселенческая библиотека»</a:t>
            </a:r>
          </a:p>
          <a:p>
            <a:pPr algn="ctr"/>
            <a:r>
              <a:rPr lang="ru-RU" sz="2000" b="1" dirty="0" smtClean="0"/>
              <a:t>Горгуль С. Г.</a:t>
            </a:r>
          </a:p>
          <a:p>
            <a:pPr algn="ctr"/>
            <a:endParaRPr lang="ru-RU" sz="2000" b="1" dirty="0" smtClean="0"/>
          </a:p>
          <a:p>
            <a:pPr algn="ct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a:p>
            <a:pPr algn="ctr"/>
            <a:endParaRPr lang="ru-RU" sz="2000" b="1" dirty="0" smtClean="0"/>
          </a:p>
          <a:p>
            <a:pPr algn="ctr"/>
            <a:r>
              <a:rPr lang="ru-RU" sz="2000" b="1" dirty="0"/>
              <a:t>с</a:t>
            </a:r>
            <a:r>
              <a:rPr lang="ru-RU" sz="2000" b="1" dirty="0" smtClean="0"/>
              <a:t>т. Павловская,</a:t>
            </a:r>
          </a:p>
          <a:p>
            <a:pPr algn="ctr"/>
            <a:r>
              <a:rPr lang="ru-RU" sz="2000" b="1" dirty="0" smtClean="0"/>
              <a:t>2020 г.</a:t>
            </a:r>
            <a:endParaRPr lang="ru-RU" sz="2000" b="1" dirty="0"/>
          </a:p>
          <a:p>
            <a:pPr algn="ctr"/>
            <a:endParaRPr lang="ru-RU" dirty="0" smtClean="0"/>
          </a:p>
        </p:txBody>
      </p:sp>
      <p:pic>
        <p:nvPicPr>
          <p:cNvPr id="46082" name="Picture 2">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241" y="5949280"/>
            <a:ext cx="1462733" cy="784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85061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055371" cy="400110"/>
          </a:xfrm>
          <a:prstGeom prst="rect">
            <a:avLst/>
          </a:prstGeom>
        </p:spPr>
        <p:txBody>
          <a:bodyPr wrap="none">
            <a:spAutoFit/>
          </a:bodyPr>
          <a:lstStyle/>
          <a:p>
            <a:r>
              <a:rPr lang="ru-RU" sz="2000" b="1" dirty="0">
                <a:solidFill>
                  <a:schemeClr val="tx2"/>
                </a:solidFill>
              </a:rPr>
              <a:t>Сектор «Духи»</a:t>
            </a: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1</a:t>
            </a:r>
            <a:endParaRPr lang="ru-RU" sz="2000" b="1" dirty="0">
              <a:solidFill>
                <a:schemeClr val="tx2"/>
              </a:solidFill>
            </a:endParaRPr>
          </a:p>
        </p:txBody>
      </p:sp>
      <p:sp>
        <p:nvSpPr>
          <p:cNvPr id="4" name="Прямоугольник 3"/>
          <p:cNvSpPr/>
          <p:nvPr/>
        </p:nvSpPr>
        <p:spPr>
          <a:xfrm>
            <a:off x="467544" y="1074509"/>
            <a:ext cx="8136904" cy="1477328"/>
          </a:xfrm>
          <a:prstGeom prst="rect">
            <a:avLst/>
          </a:prstGeom>
        </p:spPr>
        <p:txBody>
          <a:bodyPr wrap="square">
            <a:spAutoFit/>
          </a:bodyPr>
          <a:lstStyle/>
          <a:p>
            <a:pPr algn="just"/>
            <a:r>
              <a:rPr lang="ru-RU" dirty="0"/>
              <a:t>Египтяне одним из первых стали применять разнообразные благовония : </a:t>
            </a:r>
            <a:r>
              <a:rPr lang="ru-RU" dirty="0" smtClean="0"/>
              <a:t>Камфару, </a:t>
            </a:r>
            <a:r>
              <a:rPr lang="ru-RU" dirty="0"/>
              <a:t>амбру, мускус. Выше всего ценились ладан и мирра, из которых делали  фимиам – неизвестный атрибут в подношениях богам. Также благовония были незаменимы, когда умирал фараон. Для чего же ладан и мирра применялись в данном случае? </a:t>
            </a:r>
          </a:p>
        </p:txBody>
      </p:sp>
      <p:pic>
        <p:nvPicPr>
          <p:cNvPr id="1026" name="Picture 2" descr="C:\Users\User\Desktop\дамские штучки\благовония.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2445" y="2780928"/>
            <a:ext cx="5256584" cy="3504389"/>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 y="5517233"/>
            <a:ext cx="1612120"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95272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055371" cy="400110"/>
          </a:xfrm>
          <a:prstGeom prst="rect">
            <a:avLst/>
          </a:prstGeom>
        </p:spPr>
        <p:txBody>
          <a:bodyPr wrap="none">
            <a:spAutoFit/>
          </a:bodyPr>
          <a:lstStyle/>
          <a:p>
            <a:r>
              <a:rPr lang="ru-RU" sz="2000" b="1" dirty="0">
                <a:solidFill>
                  <a:schemeClr val="tx2"/>
                </a:solidFill>
              </a:rPr>
              <a:t>Сектор «Духи»</a:t>
            </a: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1</a:t>
            </a:r>
            <a:endParaRPr lang="ru-RU" sz="2000" b="1" dirty="0">
              <a:solidFill>
                <a:schemeClr val="tx2"/>
              </a:solidFill>
            </a:endParaRPr>
          </a:p>
        </p:txBody>
      </p:sp>
      <p:sp>
        <p:nvSpPr>
          <p:cNvPr id="4" name="Прямоугольник 3"/>
          <p:cNvSpPr/>
          <p:nvPr/>
        </p:nvSpPr>
        <p:spPr>
          <a:xfrm>
            <a:off x="467544" y="1074509"/>
            <a:ext cx="8136904" cy="369332"/>
          </a:xfrm>
          <a:prstGeom prst="rect">
            <a:avLst/>
          </a:prstGeom>
        </p:spPr>
        <p:txBody>
          <a:bodyPr wrap="square">
            <a:spAutoFit/>
          </a:bodyPr>
          <a:lstStyle/>
          <a:p>
            <a:pPr algn="ctr"/>
            <a:r>
              <a:rPr lang="ru-RU" b="1" dirty="0" smtClean="0"/>
              <a:t>Для </a:t>
            </a:r>
            <a:r>
              <a:rPr lang="ru-RU" b="1" dirty="0"/>
              <a:t>мумифицирования тела фараона</a:t>
            </a:r>
          </a:p>
        </p:txBody>
      </p:sp>
      <p:pic>
        <p:nvPicPr>
          <p:cNvPr id="2050" name="Picture 2" descr="C:\Users\User\Desktop\дамские штучки\мумия.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812" y="2276872"/>
            <a:ext cx="5966377" cy="4176464"/>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26" y="5640201"/>
            <a:ext cx="1481308" cy="793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61754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026517" cy="400110"/>
          </a:xfrm>
          <a:prstGeom prst="rect">
            <a:avLst/>
          </a:prstGeom>
        </p:spPr>
        <p:txBody>
          <a:bodyPr wrap="none">
            <a:spAutoFit/>
          </a:bodyPr>
          <a:lstStyle/>
          <a:p>
            <a:r>
              <a:rPr lang="ru-RU" sz="2000" b="1" dirty="0">
                <a:solidFill>
                  <a:schemeClr val="tx2"/>
                </a:solidFill>
              </a:rPr>
              <a:t>Сектор «Духи</a:t>
            </a:r>
            <a:r>
              <a:rPr lang="ru-RU" dirty="0"/>
              <a:t>»</a:t>
            </a:r>
          </a:p>
        </p:txBody>
      </p:sp>
      <p:sp>
        <p:nvSpPr>
          <p:cNvPr id="3" name="Прямоугольник 2"/>
          <p:cNvSpPr/>
          <p:nvPr/>
        </p:nvSpPr>
        <p:spPr>
          <a:xfrm>
            <a:off x="6804248" y="332656"/>
            <a:ext cx="319318" cy="400110"/>
          </a:xfrm>
          <a:prstGeom prst="rect">
            <a:avLst/>
          </a:prstGeom>
        </p:spPr>
        <p:txBody>
          <a:bodyPr wrap="none">
            <a:spAutoFit/>
          </a:bodyPr>
          <a:lstStyle/>
          <a:p>
            <a:r>
              <a:rPr lang="ru-RU" sz="2000" dirty="0" smtClean="0">
                <a:solidFill>
                  <a:schemeClr val="tx2"/>
                </a:solidFill>
              </a:rPr>
              <a:t>2</a:t>
            </a:r>
            <a:endParaRPr lang="ru-RU" sz="2000" dirty="0">
              <a:solidFill>
                <a:schemeClr val="tx2"/>
              </a:solidFill>
            </a:endParaRPr>
          </a:p>
        </p:txBody>
      </p:sp>
      <p:sp>
        <p:nvSpPr>
          <p:cNvPr id="4" name="Прямоугольник 3"/>
          <p:cNvSpPr/>
          <p:nvPr/>
        </p:nvSpPr>
        <p:spPr>
          <a:xfrm>
            <a:off x="467544" y="1074509"/>
            <a:ext cx="8136904" cy="923330"/>
          </a:xfrm>
          <a:prstGeom prst="rect">
            <a:avLst/>
          </a:prstGeom>
        </p:spPr>
        <p:txBody>
          <a:bodyPr wrap="square">
            <a:spAutoFit/>
          </a:bodyPr>
          <a:lstStyle/>
          <a:p>
            <a:pPr algn="just"/>
            <a:r>
              <a:rPr lang="ru-RU" dirty="0"/>
              <a:t>Считается, что первые духи из розовых лепестков придумала древнегреческая богиня красоты, рожденная из морской пены. Как звали эту красавицу? </a:t>
            </a:r>
          </a:p>
        </p:txBody>
      </p:sp>
      <p:pic>
        <p:nvPicPr>
          <p:cNvPr id="3074" name="Picture 2" descr="C:\Users\User\Desktop\дамские штучки\духи из розовых лепестков.jpg.opdownloa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990" y="2492896"/>
            <a:ext cx="5552021" cy="3700828"/>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505" y="5373216"/>
            <a:ext cx="1296144" cy="694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09266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055371" cy="400110"/>
          </a:xfrm>
          <a:prstGeom prst="rect">
            <a:avLst/>
          </a:prstGeom>
        </p:spPr>
        <p:txBody>
          <a:bodyPr wrap="none">
            <a:spAutoFit/>
          </a:bodyPr>
          <a:lstStyle/>
          <a:p>
            <a:r>
              <a:rPr lang="ru-RU" sz="2000" b="1" dirty="0">
                <a:solidFill>
                  <a:schemeClr val="tx2"/>
                </a:solidFill>
              </a:rPr>
              <a:t>Сектор «Духи»</a:t>
            </a: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2</a:t>
            </a:r>
            <a:endParaRPr lang="ru-RU" sz="2000" b="1" dirty="0">
              <a:solidFill>
                <a:schemeClr val="tx2"/>
              </a:solidFill>
            </a:endParaRPr>
          </a:p>
        </p:txBody>
      </p:sp>
      <p:sp>
        <p:nvSpPr>
          <p:cNvPr id="4" name="Прямоугольник 3"/>
          <p:cNvSpPr/>
          <p:nvPr/>
        </p:nvSpPr>
        <p:spPr>
          <a:xfrm>
            <a:off x="467544" y="1074509"/>
            <a:ext cx="8136904" cy="400110"/>
          </a:xfrm>
          <a:prstGeom prst="rect">
            <a:avLst/>
          </a:prstGeom>
        </p:spPr>
        <p:txBody>
          <a:bodyPr wrap="square">
            <a:spAutoFit/>
          </a:bodyPr>
          <a:lstStyle/>
          <a:p>
            <a:pPr algn="ctr"/>
            <a:r>
              <a:rPr lang="ru-RU" sz="2000" b="1" dirty="0"/>
              <a:t>А</a:t>
            </a:r>
            <a:r>
              <a:rPr lang="ru-RU" sz="2000" b="1" dirty="0" smtClean="0"/>
              <a:t>фродита</a:t>
            </a:r>
            <a:endParaRPr lang="ru-RU" sz="2000" b="1" dirty="0"/>
          </a:p>
        </p:txBody>
      </p:sp>
      <p:pic>
        <p:nvPicPr>
          <p:cNvPr id="4098" name="Picture 2" descr="C:\Users\User\Desktop\дамские штучки\афродита.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9926" y="1628800"/>
            <a:ext cx="4264149" cy="4705614"/>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5733256"/>
            <a:ext cx="1584176" cy="849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45291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2055371" cy="400110"/>
          </a:xfrm>
          <a:prstGeom prst="rect">
            <a:avLst/>
          </a:prstGeom>
        </p:spPr>
        <p:txBody>
          <a:bodyPr wrap="none">
            <a:spAutoFit/>
          </a:bodyPr>
          <a:lstStyle/>
          <a:p>
            <a:r>
              <a:rPr lang="ru-RU" sz="2000" b="1" dirty="0">
                <a:solidFill>
                  <a:schemeClr val="tx2"/>
                </a:solidFill>
              </a:rPr>
              <a:t>Сектор «Духи»</a:t>
            </a:r>
          </a:p>
        </p:txBody>
      </p:sp>
      <p:sp>
        <p:nvSpPr>
          <p:cNvPr id="3" name="Прямоугольник 2"/>
          <p:cNvSpPr/>
          <p:nvPr/>
        </p:nvSpPr>
        <p:spPr>
          <a:xfrm>
            <a:off x="6804248" y="332656"/>
            <a:ext cx="335348" cy="400110"/>
          </a:xfrm>
          <a:prstGeom prst="rect">
            <a:avLst/>
          </a:prstGeom>
        </p:spPr>
        <p:txBody>
          <a:bodyPr wrap="none">
            <a:spAutoFit/>
          </a:bodyPr>
          <a:lstStyle/>
          <a:p>
            <a:r>
              <a:rPr lang="ru-RU" sz="2000" b="1" dirty="0" smtClean="0">
                <a:solidFill>
                  <a:schemeClr val="tx2"/>
                </a:solidFill>
              </a:rPr>
              <a:t>3</a:t>
            </a:r>
            <a:endParaRPr lang="ru-RU" sz="2000" b="1" dirty="0">
              <a:solidFill>
                <a:schemeClr val="tx2"/>
              </a:solidFill>
            </a:endParaRPr>
          </a:p>
        </p:txBody>
      </p:sp>
      <p:sp>
        <p:nvSpPr>
          <p:cNvPr id="4" name="Прямоугольник 3"/>
          <p:cNvSpPr/>
          <p:nvPr/>
        </p:nvSpPr>
        <p:spPr>
          <a:xfrm>
            <a:off x="467544" y="1074509"/>
            <a:ext cx="8136904" cy="1477328"/>
          </a:xfrm>
          <a:prstGeom prst="rect">
            <a:avLst/>
          </a:prstGeom>
        </p:spPr>
        <p:txBody>
          <a:bodyPr wrap="square">
            <a:spAutoFit/>
          </a:bodyPr>
          <a:lstStyle/>
          <a:p>
            <a:pPr algn="just"/>
            <a:r>
              <a:rPr lang="ru-RU" dirty="0"/>
              <a:t>Гигиена и изысканные ароматы были чужды средневековым европейцам. У духов, которыми начали пользоваться в 11 веке, была цель перебить смрад, источаемый грязными телами. Гигиенические процедуры не практиковались, канализация в городах отсутствовала, так что стойкие и резкие духи были спасением.  Кто же привез благовония в Европу? </a:t>
            </a:r>
          </a:p>
        </p:txBody>
      </p:sp>
      <p:pic>
        <p:nvPicPr>
          <p:cNvPr id="5122" name="Picture 2" descr="C:\Users\User\Desktop\дамские штучки\флакончики.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4075" y="2821729"/>
            <a:ext cx="3355851" cy="3355851"/>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5641674"/>
            <a:ext cx="1999650" cy="107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485790"/>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179</TotalTime>
  <Words>1847</Words>
  <Application>Microsoft Office PowerPoint</Application>
  <PresentationFormat>Экран (4:3)</PresentationFormat>
  <Paragraphs>207</Paragraphs>
  <Slides>48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48</vt:i4>
      </vt:variant>
    </vt:vector>
  </HeadingPairs>
  <TitlesOfParts>
    <vt:vector size="49" baseType="lpstr">
      <vt:lpstr>Воздушный поток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19</cp:revision>
  <dcterms:created xsi:type="dcterms:W3CDTF">2020-03-29T07:04:23Z</dcterms:created>
  <dcterms:modified xsi:type="dcterms:W3CDTF">2020-03-29T10:28:41Z</dcterms:modified>
</cp:coreProperties>
</file>